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2.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31"/>
  </p:notesMasterIdLst>
  <p:handoutMasterIdLst>
    <p:handoutMasterId r:id="rId32"/>
  </p:handoutMasterIdLst>
  <p:sldIdLst>
    <p:sldId id="330" r:id="rId2"/>
    <p:sldId id="275" r:id="rId3"/>
    <p:sldId id="287" r:id="rId4"/>
    <p:sldId id="370" r:id="rId5"/>
    <p:sldId id="352" r:id="rId6"/>
    <p:sldId id="353" r:id="rId7"/>
    <p:sldId id="376" r:id="rId8"/>
    <p:sldId id="305" r:id="rId9"/>
    <p:sldId id="306" r:id="rId10"/>
    <p:sldId id="307" r:id="rId11"/>
    <p:sldId id="371" r:id="rId12"/>
    <p:sldId id="310" r:id="rId13"/>
    <p:sldId id="354" r:id="rId14"/>
    <p:sldId id="313" r:id="rId15"/>
    <p:sldId id="355" r:id="rId16"/>
    <p:sldId id="356" r:id="rId17"/>
    <p:sldId id="372" r:id="rId18"/>
    <p:sldId id="357" r:id="rId19"/>
    <p:sldId id="358" r:id="rId20"/>
    <p:sldId id="359" r:id="rId21"/>
    <p:sldId id="286" r:id="rId22"/>
    <p:sldId id="374" r:id="rId23"/>
    <p:sldId id="373" r:id="rId24"/>
    <p:sldId id="342" r:id="rId25"/>
    <p:sldId id="361" r:id="rId26"/>
    <p:sldId id="301" r:id="rId27"/>
    <p:sldId id="360" r:id="rId28"/>
    <p:sldId id="375" r:id="rId29"/>
    <p:sldId id="331" r:id="rId30"/>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xmlns="">
        <p15:guide id="1" orient="horz" pos="816">
          <p15:clr>
            <a:srgbClr val="A4A3A4"/>
          </p15:clr>
        </p15:guide>
        <p15:guide id="2" pos="44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65" autoAdjust="0"/>
    <p:restoredTop sz="94667"/>
  </p:normalViewPr>
  <p:slideViewPr>
    <p:cSldViewPr snapToGrid="0">
      <p:cViewPr>
        <p:scale>
          <a:sx n="72" d="100"/>
          <a:sy n="72" d="100"/>
        </p:scale>
        <p:origin x="-1134" y="1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xmlns="" id="{D114A89C-1C73-4D44-A8BC-42BAA055C19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xmlns="" id="{CBDAB79E-6014-4A3D-84DF-A7CEB339BCE3}"/>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xmlns="" id="{90D5592A-E44D-4423-B07A-957389C43B80}"/>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xmlns="" id="{91FDBA55-75B0-4E79-BF0F-BC11D59E5FB6}"/>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panose="020B0604020202020204" pitchFamily="34" charset="0"/>
              </a:defRPr>
            </a:lvl1pPr>
          </a:lstStyle>
          <a:p>
            <a:pPr>
              <a:defRPr/>
            </a:pPr>
            <a:fld id="{01873986-C89E-4478-9B6A-F6B0BF3B5D56}" type="slidenum">
              <a:rPr lang="en-US" altLang="en-US"/>
              <a:pPr>
                <a:defRPr/>
              </a:pPr>
              <a:t>‹#›</a:t>
            </a:fld>
            <a:endParaRPr lang="en-US" altLang="en-US"/>
          </a:p>
        </p:txBody>
      </p:sp>
    </p:spTree>
    <p:extLst>
      <p:ext uri="{BB962C8B-B14F-4D97-AF65-F5344CB8AC3E}">
        <p14:creationId xmlns:p14="http://schemas.microsoft.com/office/powerpoint/2010/main" val="16153006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2.jpeg>
</file>

<file path=ppt/media/image13.jpeg>
</file>

<file path=ppt/media/image14.png>
</file>

<file path=ppt/media/image15.jpeg>
</file>

<file path=ppt/media/image2.jpe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xmlns="" id="{B45A858E-881C-46A6-B3BB-38AF66B8F999}"/>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xmlns="" id="{A76C7A83-A047-4863-99DC-443A82A89530}"/>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xmlns="" id="{A2A60EB1-DAFD-4AE9-AB03-60CC4D8EEE96}"/>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xmlns="" id="{E281DC59-26C3-4F7F-8E43-93FC93CCE3E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xmlns="" id="{C2C085E6-91D9-44E7-80E9-718A60124C0E}"/>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xmlns="" id="{0950034D-84CE-4525-AFD4-671AE6465659}"/>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panose="02020603050405020304" pitchFamily="18" charset="0"/>
              </a:defRPr>
            </a:lvl1pPr>
          </a:lstStyle>
          <a:p>
            <a:pPr>
              <a:defRPr/>
            </a:pPr>
            <a:fld id="{DAA890F1-2F48-45ED-9750-542EA7D8C9E6}" type="slidenum">
              <a:rPr lang="en-US" altLang="en-US"/>
              <a:pPr>
                <a:defRPr/>
              </a:pPr>
              <a:t>‹#›</a:t>
            </a:fld>
            <a:endParaRPr lang="en-US" altLang="en-US"/>
          </a:p>
        </p:txBody>
      </p:sp>
    </p:spTree>
    <p:extLst>
      <p:ext uri="{BB962C8B-B14F-4D97-AF65-F5344CB8AC3E}">
        <p14:creationId xmlns:p14="http://schemas.microsoft.com/office/powerpoint/2010/main" val="37001889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xmlns="" id="{3E15B947-44D3-4DC4-90BD-791A8A992B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C4CF68-30FC-4986-BD94-947876E4474E}"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xmlns="" id="{40F7D2EC-BB14-44C5-9C26-CEBE080D5861}"/>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xmlns="" id="{5C8CC18E-28B7-4D38-91FE-BB538F8E44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xmlns="" id="{E2AF9071-C2C8-4AE5-BF05-7904ECEB51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699B845-CED4-49E0-AFEF-48FD2C002C7A}" type="slidenum">
              <a:rPr lang="en-US" altLang="en-US">
                <a:latin typeface="Times New Roman" panose="02020603050405020304" pitchFamily="18" charset="0"/>
              </a:rPr>
              <a:pPr/>
              <a:t>12</a:t>
            </a:fld>
            <a:endParaRPr lang="en-US" altLang="en-US">
              <a:latin typeface="Times New Roman" panose="02020603050405020304" pitchFamily="18" charset="0"/>
            </a:endParaRPr>
          </a:p>
        </p:txBody>
      </p:sp>
      <p:sp>
        <p:nvSpPr>
          <p:cNvPr id="87043" name="Rectangle 2">
            <a:extLst>
              <a:ext uri="{FF2B5EF4-FFF2-40B4-BE49-F238E27FC236}">
                <a16:creationId xmlns:a16="http://schemas.microsoft.com/office/drawing/2014/main" xmlns="" id="{4B359B74-A383-48FE-9C98-33D67BCB90F5}"/>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xmlns="" id="{0CA34FAE-AB9D-469A-A39F-2D79F9D9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xmlns="" id="{ACECBD7C-C5C5-49AB-A072-BF89D7C9B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672991-CDC8-4F84-B8EB-CEEB23288ED8}"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89091" name="Rectangle 2">
            <a:extLst>
              <a:ext uri="{FF2B5EF4-FFF2-40B4-BE49-F238E27FC236}">
                <a16:creationId xmlns:a16="http://schemas.microsoft.com/office/drawing/2014/main" xmlns="" id="{EA73A052-CF76-4A71-B05B-5EEB72534B36}"/>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xmlns="" id="{77FC5D12-EFEF-4B63-BAC5-16C49C6E5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xmlns="" id="{514AB2F1-7ECF-4654-B476-67C4FF1936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72007-FB99-4F76-A744-2252F6525800}"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91139" name="Rectangle 2">
            <a:extLst>
              <a:ext uri="{FF2B5EF4-FFF2-40B4-BE49-F238E27FC236}">
                <a16:creationId xmlns:a16="http://schemas.microsoft.com/office/drawing/2014/main" xmlns="" id="{9CA4A4BF-9303-4366-B3C9-87C09BA7CEAE}"/>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xmlns="" id="{0B9BD875-4589-4ADD-BA0B-1F2DD177BA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xmlns="" id="{77F536C2-9FE0-4E79-A5E0-AFC384E498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F491145-9F31-486F-A264-8B0A4A9C13B7}"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93187" name="Rectangle 2">
            <a:extLst>
              <a:ext uri="{FF2B5EF4-FFF2-40B4-BE49-F238E27FC236}">
                <a16:creationId xmlns:a16="http://schemas.microsoft.com/office/drawing/2014/main" xmlns="" id="{0D70963F-80A9-4E2C-BCB3-A8CDD51A9811}"/>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xmlns="" id="{7E07D860-A14E-4FF1-8A49-679D6FBCDC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xmlns="" id="{296D8EEA-686B-4379-9B06-52B63A1D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6CA01E-772D-40E8-9027-AB0D47C6C4E8}"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97283" name="Rectangle 2">
            <a:extLst>
              <a:ext uri="{FF2B5EF4-FFF2-40B4-BE49-F238E27FC236}">
                <a16:creationId xmlns:a16="http://schemas.microsoft.com/office/drawing/2014/main" xmlns="" id="{8D8E1EBF-2FD7-4B13-B103-9850A8F9C1FA}"/>
              </a:ext>
            </a:extLst>
          </p:cNvPr>
          <p:cNvSpPr>
            <a:spLocks noGrp="1" noRot="1" noChangeAspect="1" noChangeArrowheads="1" noTextEdit="1"/>
          </p:cNvSpPr>
          <p:nvPr>
            <p:ph type="sldImg"/>
          </p:nvPr>
        </p:nvSpPr>
        <p:spPr>
          <a:ln/>
        </p:spPr>
      </p:sp>
      <p:sp>
        <p:nvSpPr>
          <p:cNvPr id="97284" name="Rectangle 3">
            <a:extLst>
              <a:ext uri="{FF2B5EF4-FFF2-40B4-BE49-F238E27FC236}">
                <a16:creationId xmlns:a16="http://schemas.microsoft.com/office/drawing/2014/main" xmlns="" id="{119EDC26-9459-43B0-9D0F-8C9D2D2BD7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a:extLst>
              <a:ext uri="{FF2B5EF4-FFF2-40B4-BE49-F238E27FC236}">
                <a16:creationId xmlns:a16="http://schemas.microsoft.com/office/drawing/2014/main" xmlns="" id="{C3DDD192-3990-4BAC-9FF7-B9EB07B563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C44763-2F58-4848-BA5C-68BECC72D524}"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99331" name="Rectangle 2">
            <a:extLst>
              <a:ext uri="{FF2B5EF4-FFF2-40B4-BE49-F238E27FC236}">
                <a16:creationId xmlns:a16="http://schemas.microsoft.com/office/drawing/2014/main" xmlns="" id="{421BC8AC-63BB-4B03-AA64-444FBA516D1E}"/>
              </a:ext>
            </a:extLst>
          </p:cNvPr>
          <p:cNvSpPr>
            <a:spLocks noGrp="1" noRot="1" noChangeAspect="1" noChangeArrowheads="1" noTextEdit="1"/>
          </p:cNvSpPr>
          <p:nvPr>
            <p:ph type="sldImg"/>
          </p:nvPr>
        </p:nvSpPr>
        <p:spPr>
          <a:ln/>
        </p:spPr>
      </p:sp>
      <p:sp>
        <p:nvSpPr>
          <p:cNvPr id="99332" name="Rectangle 3">
            <a:extLst>
              <a:ext uri="{FF2B5EF4-FFF2-40B4-BE49-F238E27FC236}">
                <a16:creationId xmlns:a16="http://schemas.microsoft.com/office/drawing/2014/main" xmlns="" id="{4C39D2BE-4C7A-463F-BE60-F42C3A682D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xmlns="" id="{687F8760-28E9-4161-9350-142B4464B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7E4E2C5-D11C-4ED8-A539-FE2C8C2C856E}"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101379" name="Rectangle 2">
            <a:extLst>
              <a:ext uri="{FF2B5EF4-FFF2-40B4-BE49-F238E27FC236}">
                <a16:creationId xmlns:a16="http://schemas.microsoft.com/office/drawing/2014/main" xmlns="" id="{9C9D9664-3E42-4464-B2E1-AA6A02DCB114}"/>
              </a:ext>
            </a:extLst>
          </p:cNvPr>
          <p:cNvSpPr>
            <a:spLocks noGrp="1" noRot="1" noChangeAspect="1" noChangeArrowheads="1" noTextEdit="1"/>
          </p:cNvSpPr>
          <p:nvPr>
            <p:ph type="sldImg"/>
          </p:nvPr>
        </p:nvSpPr>
        <p:spPr>
          <a:ln/>
        </p:spPr>
      </p:sp>
      <p:sp>
        <p:nvSpPr>
          <p:cNvPr id="101380" name="Rectangle 3">
            <a:extLst>
              <a:ext uri="{FF2B5EF4-FFF2-40B4-BE49-F238E27FC236}">
                <a16:creationId xmlns:a16="http://schemas.microsoft.com/office/drawing/2014/main" xmlns="" id="{22C97BE7-F67C-448D-B392-2A7428758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xmlns="" id="{AF406669-42D7-44B4-8C43-273FF77AB6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4C1EA-EE61-4B32-9717-6561C81C069A}"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103427" name="Rectangle 2">
            <a:extLst>
              <a:ext uri="{FF2B5EF4-FFF2-40B4-BE49-F238E27FC236}">
                <a16:creationId xmlns:a16="http://schemas.microsoft.com/office/drawing/2014/main" xmlns="" id="{AA286D85-5926-4E35-9302-DEB3B5EC290F}"/>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xmlns="" id="{AFF0D118-2E86-45EB-A309-2BCA801CF7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xmlns="" id="{15F842D0-B50C-43ED-A81B-735CB2F3CF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30AB3E-7AE2-4050-BFC0-A3100E231CFB}"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106499" name="Rectangle 2">
            <a:extLst>
              <a:ext uri="{FF2B5EF4-FFF2-40B4-BE49-F238E27FC236}">
                <a16:creationId xmlns:a16="http://schemas.microsoft.com/office/drawing/2014/main" xmlns="" id="{DB6535EE-412E-4748-B2FF-406F43550123}"/>
              </a:ext>
            </a:extLst>
          </p:cNvPr>
          <p:cNvSpPr>
            <a:spLocks noGrp="1" noRot="1" noChangeAspect="1" noChangeArrowheads="1" noTextEdit="1"/>
          </p:cNvSpPr>
          <p:nvPr>
            <p:ph type="sldImg"/>
          </p:nvPr>
        </p:nvSpPr>
        <p:spPr>
          <a:ln/>
        </p:spPr>
      </p:sp>
      <p:sp>
        <p:nvSpPr>
          <p:cNvPr id="106500" name="Rectangle 3">
            <a:extLst>
              <a:ext uri="{FF2B5EF4-FFF2-40B4-BE49-F238E27FC236}">
                <a16:creationId xmlns:a16="http://schemas.microsoft.com/office/drawing/2014/main" xmlns="" id="{E17BF8DC-D131-402D-A170-25C5EFBC8B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xmlns="" id="{C285C7AB-481B-4C36-9D5E-6A373E3AAECE}"/>
              </a:ext>
            </a:extLst>
          </p:cNvPr>
          <p:cNvSpPr>
            <a:spLocks noGrp="1" noRot="1" noChangeAspect="1" noChangeArrowheads="1" noTextEdit="1"/>
          </p:cNvSpPr>
          <p:nvPr>
            <p:ph type="sldImg"/>
          </p:nvPr>
        </p:nvSpPr>
        <p:spPr>
          <a:ln/>
        </p:spPr>
      </p:sp>
      <p:sp>
        <p:nvSpPr>
          <p:cNvPr id="108547" name="Rectangle 3">
            <a:extLst>
              <a:ext uri="{FF2B5EF4-FFF2-40B4-BE49-F238E27FC236}">
                <a16:creationId xmlns:a16="http://schemas.microsoft.com/office/drawing/2014/main" xmlns="" id="{12595288-A8A1-4275-86ED-41647E9CAC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xmlns="" id="{A6A822E9-8F13-47AB-9E4E-B18AB2E1FD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ACCEF3C-8989-4032-A095-D133C1713EDA}"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5" name="Rectangle 2">
            <a:extLst>
              <a:ext uri="{FF2B5EF4-FFF2-40B4-BE49-F238E27FC236}">
                <a16:creationId xmlns:a16="http://schemas.microsoft.com/office/drawing/2014/main" xmlns="" id="{3520E619-9440-4535-B6E9-BC7E8804B9A6}"/>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xmlns="" id="{E55EEC95-E703-4EFF-BB87-4741BBEECC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xmlns=""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xmlns=""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xmlns="" id="{66AC6290-0A8F-4410-8EE6-B928A0A295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9BE7E25-DF2F-4168-BE5E-41CED28D4157}" type="slidenum">
              <a:rPr lang="en-US" altLang="en-US">
                <a:latin typeface="Times New Roman" panose="02020603050405020304" pitchFamily="18" charset="0"/>
              </a:rPr>
              <a:pPr/>
              <a:t>26</a:t>
            </a:fld>
            <a:endParaRPr lang="en-US" altLang="en-US">
              <a:latin typeface="Times New Roman" panose="02020603050405020304" pitchFamily="18" charset="0"/>
            </a:endParaRPr>
          </a:p>
        </p:txBody>
      </p:sp>
      <p:sp>
        <p:nvSpPr>
          <p:cNvPr id="112643" name="Rectangle 2">
            <a:extLst>
              <a:ext uri="{FF2B5EF4-FFF2-40B4-BE49-F238E27FC236}">
                <a16:creationId xmlns:a16="http://schemas.microsoft.com/office/drawing/2014/main" xmlns="" id="{496B7A25-594B-4B19-95B7-A771AB982E5D}"/>
              </a:ext>
            </a:extLst>
          </p:cNvPr>
          <p:cNvSpPr>
            <a:spLocks noGrp="1" noRot="1" noChangeAspect="1" noChangeArrowheads="1" noTextEdit="1"/>
          </p:cNvSpPr>
          <p:nvPr>
            <p:ph type="sldImg"/>
          </p:nvPr>
        </p:nvSpPr>
        <p:spPr>
          <a:ln/>
        </p:spPr>
      </p:sp>
      <p:sp>
        <p:nvSpPr>
          <p:cNvPr id="112644" name="Rectangle 3">
            <a:extLst>
              <a:ext uri="{FF2B5EF4-FFF2-40B4-BE49-F238E27FC236}">
                <a16:creationId xmlns:a16="http://schemas.microsoft.com/office/drawing/2014/main" xmlns="" id="{46A41592-F994-49A3-B7D1-777A14B85A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xmlns="" id="{BB5927D9-28F8-431E-8A5D-E38622E7F6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7D4F6E-605C-4FD9-9638-53697B67B85A}" type="slidenum">
              <a:rPr lang="en-US" altLang="en-US">
                <a:latin typeface="Times New Roman" panose="02020603050405020304" pitchFamily="18" charset="0"/>
              </a:rPr>
              <a:pPr/>
              <a:t>27</a:t>
            </a:fld>
            <a:endParaRPr lang="en-US" altLang="en-US">
              <a:latin typeface="Times New Roman" panose="02020603050405020304" pitchFamily="18" charset="0"/>
            </a:endParaRPr>
          </a:p>
        </p:txBody>
      </p:sp>
      <p:sp>
        <p:nvSpPr>
          <p:cNvPr id="114691" name="Rectangle 2">
            <a:extLst>
              <a:ext uri="{FF2B5EF4-FFF2-40B4-BE49-F238E27FC236}">
                <a16:creationId xmlns:a16="http://schemas.microsoft.com/office/drawing/2014/main" xmlns="" id="{D1BDAEE5-6C5F-4F98-A849-714E2F1C5DC5}"/>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xmlns="" id="{859DDBEE-280C-4117-953E-E0EAAF1882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xmlns="" id="{5570E0E3-E6FE-43E1-B5DE-3ED5EFEADE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4F5F97B-5F60-4081-9DA6-42B9182CD2F7}"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xmlns="" id="{DF8656C1-DC3D-4F7B-8EEC-2DA77E212E2B}"/>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xmlns="" id="{2D181A27-FF52-4ECA-8E86-80B8010330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a:extLst>
              <a:ext uri="{FF2B5EF4-FFF2-40B4-BE49-F238E27FC236}">
                <a16:creationId xmlns:a16="http://schemas.microsoft.com/office/drawing/2014/main" xmlns="" id="{DDE245A5-185A-4E27-B891-70FB435AD4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2A27128-C6CF-490F-8D3D-610A10E232BD}"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118787" name="Rectangle 2">
            <a:extLst>
              <a:ext uri="{FF2B5EF4-FFF2-40B4-BE49-F238E27FC236}">
                <a16:creationId xmlns:a16="http://schemas.microsoft.com/office/drawing/2014/main" xmlns="" id="{862F51D4-350B-4AA2-957B-E0251EEE14F6}"/>
              </a:ext>
            </a:extLst>
          </p:cNvPr>
          <p:cNvSpPr>
            <a:spLocks noGrp="1" noRot="1" noChangeAspect="1" noChangeArrowheads="1" noTextEdit="1"/>
          </p:cNvSpPr>
          <p:nvPr>
            <p:ph type="sldImg"/>
          </p:nvPr>
        </p:nvSpPr>
        <p:spPr>
          <a:ln/>
        </p:spPr>
      </p:sp>
      <p:sp>
        <p:nvSpPr>
          <p:cNvPr id="118788" name="Rectangle 3">
            <a:extLst>
              <a:ext uri="{FF2B5EF4-FFF2-40B4-BE49-F238E27FC236}">
                <a16:creationId xmlns:a16="http://schemas.microsoft.com/office/drawing/2014/main" xmlns="" id="{27840F58-7294-4A56-B842-828F327C4F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xmlns="" id="{A7699670-5331-4C7F-B66F-45A2105BA3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55D0AF2-D85B-4E4E-89AE-3DAF63F14019}"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3" name="Rectangle 2">
            <a:extLst>
              <a:ext uri="{FF2B5EF4-FFF2-40B4-BE49-F238E27FC236}">
                <a16:creationId xmlns:a16="http://schemas.microsoft.com/office/drawing/2014/main" xmlns="" id="{E043F316-76DC-4F8D-B0C9-695562CD827A}"/>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xmlns="" id="{C70DB475-EF8D-4192-AEB8-E04565EC34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xmlns="" id="{23AA3413-AA5F-4107-A578-F7FB97A1FD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3D0DC0-01F3-4FB1-9D33-C3D72C571382}"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71683" name="Rectangle 2">
            <a:extLst>
              <a:ext uri="{FF2B5EF4-FFF2-40B4-BE49-F238E27FC236}">
                <a16:creationId xmlns:a16="http://schemas.microsoft.com/office/drawing/2014/main" xmlns="" id="{AE841BF5-F8CC-496C-9A26-9FAB38639DD6}"/>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xmlns="" id="{C7518A12-53B7-447C-9D59-09B9E72ECC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xmlns="" id="{35B19350-9654-4398-A98D-823F09730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99FAC0-3371-4115-9278-16B190E658AE}"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75779" name="Rectangle 2">
            <a:extLst>
              <a:ext uri="{FF2B5EF4-FFF2-40B4-BE49-F238E27FC236}">
                <a16:creationId xmlns:a16="http://schemas.microsoft.com/office/drawing/2014/main" xmlns="" id="{794AAB47-390A-4A95-8D6A-7698FE87FC2D}"/>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xmlns="" id="{3AE11E17-0B37-495A-8D01-1E4B31D7DA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xmlns="" id="{192ACBA4-A8FC-4E7A-80E9-AEAA75E56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8D74938-55F7-4DC8-8764-970D10855290}" type="slidenum">
              <a:rPr lang="en-US" altLang="en-US">
                <a:latin typeface="Times New Roman" panose="02020603050405020304" pitchFamily="18" charset="0"/>
              </a:rPr>
              <a:pPr/>
              <a:t>8</a:t>
            </a:fld>
            <a:endParaRPr lang="en-US" altLang="en-US">
              <a:latin typeface="Times New Roman" panose="02020603050405020304" pitchFamily="18" charset="0"/>
            </a:endParaRPr>
          </a:p>
        </p:txBody>
      </p:sp>
      <p:sp>
        <p:nvSpPr>
          <p:cNvPr id="78851" name="Rectangle 2">
            <a:extLst>
              <a:ext uri="{FF2B5EF4-FFF2-40B4-BE49-F238E27FC236}">
                <a16:creationId xmlns:a16="http://schemas.microsoft.com/office/drawing/2014/main" xmlns="" id="{09CC13A3-9CCE-4E8B-9A2A-FF400F3C45A1}"/>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xmlns="" id="{A0F89BD5-8969-4268-BAAE-9A14BFA626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xmlns="" id="{960C12AF-FD80-4BCF-8312-D4A136EA7A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D3A00BB-B4EE-42A4-AC24-302EB7D43EBC}" type="slidenum">
              <a:rPr lang="en-US" altLang="en-US">
                <a:latin typeface="Times New Roman" panose="02020603050405020304" pitchFamily="18" charset="0"/>
              </a:rPr>
              <a:pPr/>
              <a:t>9</a:t>
            </a:fld>
            <a:endParaRPr lang="en-US" altLang="en-US">
              <a:latin typeface="Times New Roman" panose="02020603050405020304" pitchFamily="18" charset="0"/>
            </a:endParaRPr>
          </a:p>
        </p:txBody>
      </p:sp>
      <p:sp>
        <p:nvSpPr>
          <p:cNvPr id="80899" name="Rectangle 2">
            <a:extLst>
              <a:ext uri="{FF2B5EF4-FFF2-40B4-BE49-F238E27FC236}">
                <a16:creationId xmlns:a16="http://schemas.microsoft.com/office/drawing/2014/main" xmlns="" id="{72A2FE60-2ABA-4FD7-97DD-436C8BB9AE4D}"/>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xmlns="" id="{75EC551F-647E-4616-B2E2-80AFFE0CA8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xmlns="" id="{A139EA7E-C5A3-4A16-AE42-C345AB123C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E57B5D2-DE8D-4EF9-889E-79B8E6EF3011}" type="slidenum">
              <a:rPr lang="en-US" altLang="en-US">
                <a:latin typeface="Times New Roman" panose="02020603050405020304" pitchFamily="18" charset="0"/>
              </a:rPr>
              <a:pPr/>
              <a:t>10</a:t>
            </a:fld>
            <a:endParaRPr lang="en-US" altLang="en-US">
              <a:latin typeface="Times New Roman" panose="02020603050405020304" pitchFamily="18" charset="0"/>
            </a:endParaRPr>
          </a:p>
        </p:txBody>
      </p:sp>
      <p:sp>
        <p:nvSpPr>
          <p:cNvPr id="84995" name="Rectangle 2">
            <a:extLst>
              <a:ext uri="{FF2B5EF4-FFF2-40B4-BE49-F238E27FC236}">
                <a16:creationId xmlns:a16="http://schemas.microsoft.com/office/drawing/2014/main" xmlns="" id="{F853F4E3-8609-4C8C-A077-0E107BD51068}"/>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xmlns="" id="{5D9017D7-59E4-444C-8B7D-582A16EDD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xmlns="" id="{5F0601A3-B0CC-45B3-BBD4-0046CD87CF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6E5EEC-C07B-41DB-9CC3-1F02D0C0767C}"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82947" name="Rectangle 2">
            <a:extLst>
              <a:ext uri="{FF2B5EF4-FFF2-40B4-BE49-F238E27FC236}">
                <a16:creationId xmlns:a16="http://schemas.microsoft.com/office/drawing/2014/main" xmlns="" id="{DE277AD2-08FD-4FEB-9A71-97B80E63EA93}"/>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xmlns="" id="{23FE59D0-CE1B-473F-8138-7566D6FAE1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xmlns="" id="{9CFC14DB-8A99-44CB-BA83-39417D26C1AF}"/>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xmlns="" id="{6530489F-79EC-4897-869D-780965D7E74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5" name="Rectangle 5">
              <a:extLst>
                <a:ext uri="{FF2B5EF4-FFF2-40B4-BE49-F238E27FC236}">
                  <a16:creationId xmlns:a16="http://schemas.microsoft.com/office/drawing/2014/main" xmlns="" id="{A83414BD-B475-4106-B6CC-2A825BC14624}"/>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6" name="Rectangle 6">
              <a:extLst>
                <a:ext uri="{FF2B5EF4-FFF2-40B4-BE49-F238E27FC236}">
                  <a16:creationId xmlns:a16="http://schemas.microsoft.com/office/drawing/2014/main" xmlns="" id="{45EEFC8D-4A80-4C8D-BB98-5471F8FF24CA}"/>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grpSp>
      <p:sp>
        <p:nvSpPr>
          <p:cNvPr id="7" name="Text Box 7">
            <a:extLst>
              <a:ext uri="{FF2B5EF4-FFF2-40B4-BE49-F238E27FC236}">
                <a16:creationId xmlns:a16="http://schemas.microsoft.com/office/drawing/2014/main" xmlns="" id="{CE292785-34F4-4129-BCFD-B22D0AC1FEE2}"/>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336699"/>
                </a:solidFill>
                <a:latin typeface="Helvetica" panose="020B0604020202020204" pitchFamily="34" charset="0"/>
              </a:rPr>
              <a:t>Silberschatz, Galvin and Gagne ©2018</a:t>
            </a:r>
          </a:p>
        </p:txBody>
      </p:sp>
      <p:sp>
        <p:nvSpPr>
          <p:cNvPr id="8" name="Text Box 8">
            <a:extLst>
              <a:ext uri="{FF2B5EF4-FFF2-40B4-BE49-F238E27FC236}">
                <a16:creationId xmlns:a16="http://schemas.microsoft.com/office/drawing/2014/main" xmlns="" id="{20D32FCA-31DE-4EA5-82C1-CF345076A238}"/>
              </a:ext>
            </a:extLst>
          </p:cNvPr>
          <p:cNvSpPr txBox="1">
            <a:spLocks noChangeArrowheads="1"/>
          </p:cNvSpPr>
          <p:nvPr/>
        </p:nvSpPr>
        <p:spPr bwMode="auto">
          <a:xfrm>
            <a:off x="26988" y="6613525"/>
            <a:ext cx="2730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336699"/>
                </a:solidFill>
                <a:latin typeface="Helvetica" panose="020B0604020202020204" pitchFamily="34" charset="0"/>
              </a:rPr>
              <a:t>Operating System Concepts – 10</a:t>
            </a:r>
            <a:r>
              <a:rPr lang="en-US" altLang="en-US" sz="1000" b="1" baseline="30000">
                <a:solidFill>
                  <a:srgbClr val="336699"/>
                </a:solidFill>
                <a:latin typeface="Helvetica" panose="020B0604020202020204" pitchFamily="34" charset="0"/>
              </a:rPr>
              <a:t>th</a:t>
            </a:r>
            <a:r>
              <a:rPr lang="en-US" altLang="en-US" sz="1000" b="1">
                <a:solidFill>
                  <a:srgbClr val="336699"/>
                </a:solidFill>
                <a:latin typeface="Helvetica" panose="020B0604020202020204" pitchFamily="34" charset="0"/>
              </a:rPr>
              <a:t> Edition</a:t>
            </a:r>
          </a:p>
        </p:txBody>
      </p:sp>
      <p:pic>
        <p:nvPicPr>
          <p:cNvPr id="9" name="Picture 9" descr="dino_4">
            <a:extLst>
              <a:ext uri="{FF2B5EF4-FFF2-40B4-BE49-F238E27FC236}">
                <a16:creationId xmlns:a16="http://schemas.microsoft.com/office/drawing/2014/main" xmlns="" id="{090E6124-7B97-4EBF-8990-F55FBAA11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xmlns="" id="{C449F6A7-C9D3-4C68-84CF-E1FEED2CAF96}"/>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32970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86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6685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720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97932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37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730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756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037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5189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117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xmlns="" id="{1EFAC327-3B14-405A-AECD-695170F62AA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xmlns="" id="{B7308704-6884-478D-913D-858724364FFC}"/>
              </a:ext>
            </a:extLst>
          </p:cNvPr>
          <p:cNvSpPr>
            <a:spLocks noGrp="1" noChangeArrowheads="1"/>
          </p:cNvSpPr>
          <p:nvPr>
            <p:ph type="title"/>
          </p:nvPr>
        </p:nvSpPr>
        <p:spPr bwMode="auto">
          <a:xfrm>
            <a:off x="457200" y="225425"/>
            <a:ext cx="80772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xmlns="" id="{C46878CA-A75D-4410-AFD2-1992D970E5FB}"/>
              </a:ext>
            </a:extLst>
          </p:cNvPr>
          <p:cNvSpPr>
            <a:spLocks noGrp="1" noChangeArrowheads="1"/>
          </p:cNvSpPr>
          <p:nvPr>
            <p:ph type="body" idx="1"/>
          </p:nvPr>
        </p:nvSpPr>
        <p:spPr bwMode="auto">
          <a:xfrm>
            <a:off x="80645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xmlns="" id="{C1D23273-AE1D-4273-BD10-D4215E10B362}"/>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xmlns="" id="{A52FF0B1-98D3-422D-A027-A89A772773D8}"/>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xmlns="" id="{4A460C49-6450-4AA7-B172-624D0E8FA2B4}"/>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xmlns="" id="{69885932-7748-44D3-A5FA-3EA2C19FA746}"/>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xmlns="" id="{2B3C4A04-A423-4652-9F71-1E3F1D9CED55}"/>
              </a:ext>
            </a:extLst>
          </p:cNvPr>
          <p:cNvSpPr txBox="1">
            <a:spLocks noChangeArrowheads="1"/>
          </p:cNvSpPr>
          <p:nvPr/>
        </p:nvSpPr>
        <p:spPr bwMode="auto">
          <a:xfrm>
            <a:off x="4216872" y="6613525"/>
            <a:ext cx="526106"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Helvetica" panose="020B0604020202020204" pitchFamily="34" charset="0"/>
              </a:rPr>
              <a:t>2b.</a:t>
            </a:r>
            <a:fld id="{3002ADDC-CC54-42C0-AD9E-FCEA6349E957}" type="slidenum">
              <a:rPr lang="en-US" altLang="en-US" sz="1000" b="1" smtClean="0">
                <a:solidFill>
                  <a:srgbClr val="006699"/>
                </a:solidFill>
                <a:latin typeface="Helvetica" panose="020B0604020202020204" pitchFamily="34" charset="0"/>
              </a:rPr>
              <a:pPr algn="ctr">
                <a:spcBef>
                  <a:spcPct val="50000"/>
                </a:spcBef>
                <a:defRPr/>
              </a:pPr>
              <a:t>‹#›</a:t>
            </a:fld>
            <a:endParaRPr lang="en-US" altLang="en-US" sz="1000" b="1" dirty="0">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xmlns="" id="{59A1521A-022B-4DE7-8426-69A13EBF9FAB}"/>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Silberschatz, Galvin and Gagne ©2018</a:t>
            </a:r>
          </a:p>
        </p:txBody>
      </p:sp>
      <p:sp>
        <p:nvSpPr>
          <p:cNvPr id="1035" name="Text Box 11">
            <a:extLst>
              <a:ext uri="{FF2B5EF4-FFF2-40B4-BE49-F238E27FC236}">
                <a16:creationId xmlns:a16="http://schemas.microsoft.com/office/drawing/2014/main" xmlns="" id="{27BAFA87-2B93-403E-A844-8FB1EAE92C10}"/>
              </a:ext>
            </a:extLst>
          </p:cNvPr>
          <p:cNvSpPr txBox="1">
            <a:spLocks noChangeArrowheads="1"/>
          </p:cNvSpPr>
          <p:nvPr/>
        </p:nvSpPr>
        <p:spPr bwMode="auto">
          <a:xfrm>
            <a:off x="185738" y="6586538"/>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006699"/>
                </a:solidFill>
                <a:latin typeface="Helvetica" panose="020B0604020202020204" pitchFamily="34" charset="0"/>
              </a:rPr>
              <a:t>Operating System Concepts – 10</a:t>
            </a:r>
            <a:r>
              <a:rPr lang="en-US" altLang="en-US" sz="1000" b="1" baseline="30000">
                <a:solidFill>
                  <a:srgbClr val="006699"/>
                </a:solidFill>
                <a:latin typeface="Helvetica" panose="020B0604020202020204" pitchFamily="34" charset="0"/>
              </a:rPr>
              <a:t>th</a:t>
            </a:r>
            <a:r>
              <a:rPr lang="en-US" altLang="en-US" sz="1000" b="1">
                <a:solidFill>
                  <a:srgbClr val="006699"/>
                </a:solidFill>
                <a:latin typeface="Helvetica" panose="020B0604020202020204" pitchFamily="34" charset="0"/>
              </a:rPr>
              <a:t> Edition</a:t>
            </a:r>
          </a:p>
        </p:txBody>
      </p:sp>
      <p:pic>
        <p:nvPicPr>
          <p:cNvPr id="1036" name="Picture 12" descr="dino_6">
            <a:extLst>
              <a:ext uri="{FF2B5EF4-FFF2-40B4-BE49-F238E27FC236}">
                <a16:creationId xmlns:a16="http://schemas.microsoft.com/office/drawing/2014/main" xmlns="" id="{CD488D63-B096-4EAA-B5D8-70E38A37139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03"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xmlns="" id="{1EFD3035-A582-45DD-89A5-82ABE6A7D46D}"/>
              </a:ext>
            </a:extLst>
          </p:cNvPr>
          <p:cNvSpPr>
            <a:spLocks noGrp="1" noChangeArrowheads="1"/>
          </p:cNvSpPr>
          <p:nvPr>
            <p:ph type="ctrTitle"/>
          </p:nvPr>
        </p:nvSpPr>
        <p:spPr>
          <a:xfrm>
            <a:off x="371475" y="1669131"/>
            <a:ext cx="8458200" cy="1143000"/>
          </a:xfrm>
          <a:noFill/>
        </p:spPr>
        <p:txBody>
          <a:bodyPr/>
          <a:lstStyle/>
          <a:p>
            <a:pPr eaLnBrk="1" hangingPunct="1"/>
            <a:r>
              <a:rPr lang="en-US" altLang="en-US" sz="3200"/>
              <a:t>Chapter 2b:  </a:t>
            </a:r>
            <a:r>
              <a:rPr lang="en-US" altLang="en-US" sz="3200" dirty="0"/>
              <a:t>Operating-System Design and Implementation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xmlns="" id="{7D347B9A-F212-4276-94F4-7598F322B291}"/>
              </a:ext>
            </a:extLst>
          </p:cNvPr>
          <p:cNvSpPr>
            <a:spLocks noGrp="1" noChangeArrowheads="1"/>
          </p:cNvSpPr>
          <p:nvPr>
            <p:ph type="title"/>
          </p:nvPr>
        </p:nvSpPr>
        <p:spPr>
          <a:xfrm>
            <a:off x="457200" y="207963"/>
            <a:ext cx="8061325" cy="576262"/>
          </a:xfrm>
        </p:spPr>
        <p:txBody>
          <a:bodyPr/>
          <a:lstStyle/>
          <a:p>
            <a:pPr eaLnBrk="1" hangingPunct="1"/>
            <a:r>
              <a:rPr lang="en-US" altLang="en-US"/>
              <a:t>Layered Approach</a:t>
            </a:r>
          </a:p>
        </p:txBody>
      </p:sp>
      <p:sp>
        <p:nvSpPr>
          <p:cNvPr id="83971" name="Rectangle 3">
            <a:extLst>
              <a:ext uri="{FF2B5EF4-FFF2-40B4-BE49-F238E27FC236}">
                <a16:creationId xmlns:a16="http://schemas.microsoft.com/office/drawing/2014/main" xmlns="" id="{EF88837C-C3AF-4F6B-BDE3-AD82D9B29A62}"/>
              </a:ext>
            </a:extLst>
          </p:cNvPr>
          <p:cNvSpPr>
            <a:spLocks noGrp="1" noChangeArrowheads="1"/>
          </p:cNvSpPr>
          <p:nvPr>
            <p:ph type="body" idx="1"/>
          </p:nvPr>
        </p:nvSpPr>
        <p:spPr>
          <a:xfrm>
            <a:off x="820738" y="1233488"/>
            <a:ext cx="3735387" cy="4530725"/>
          </a:xfrm>
        </p:spPr>
        <p:txBody>
          <a:bodyPr/>
          <a:lstStyle/>
          <a:p>
            <a:r>
              <a:rPr lang="en-US" altLang="en-US"/>
              <a:t>The operating system is divided into a number of layers (levels), each built on top of lower layers.  The bottom layer (layer 0), is the hardware; the highest (layer N) is the user interface.</a:t>
            </a:r>
          </a:p>
          <a:p>
            <a:r>
              <a:rPr lang="en-US" altLang="en-US"/>
              <a:t>With modularity, layers are selected such that each uses functions (operations) and services of only lower-level layers</a:t>
            </a:r>
          </a:p>
        </p:txBody>
      </p:sp>
      <p:pic>
        <p:nvPicPr>
          <p:cNvPr id="83972" name="Picture 2">
            <a:extLst>
              <a:ext uri="{FF2B5EF4-FFF2-40B4-BE49-F238E27FC236}">
                <a16:creationId xmlns:a16="http://schemas.microsoft.com/office/drawing/2014/main" xmlns="" id="{407A23F2-DA55-4CEE-97C1-871903D96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4757" y="1257727"/>
            <a:ext cx="3547958" cy="3289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xmlns="" id="{C38BB792-4B15-4757-85D3-D0B6840E07CC}"/>
              </a:ext>
            </a:extLst>
          </p:cNvPr>
          <p:cNvSpPr>
            <a:spLocks noGrp="1" noChangeArrowheads="1"/>
          </p:cNvSpPr>
          <p:nvPr>
            <p:ph type="title"/>
          </p:nvPr>
        </p:nvSpPr>
        <p:spPr>
          <a:xfrm>
            <a:off x="863600" y="215900"/>
            <a:ext cx="7645400" cy="576263"/>
          </a:xfrm>
        </p:spPr>
        <p:txBody>
          <a:bodyPr/>
          <a:lstStyle/>
          <a:p>
            <a:pPr eaLnBrk="1" hangingPunct="1"/>
            <a:r>
              <a:rPr lang="en-US" altLang="en-US"/>
              <a:t>Linux System Structure</a:t>
            </a:r>
          </a:p>
        </p:txBody>
      </p:sp>
      <p:sp>
        <p:nvSpPr>
          <p:cNvPr id="81923" name="TextBox 1">
            <a:extLst>
              <a:ext uri="{FF2B5EF4-FFF2-40B4-BE49-F238E27FC236}">
                <a16:creationId xmlns:a16="http://schemas.microsoft.com/office/drawing/2014/main" xmlns="" id="{40FACBEC-A814-4EAA-BD5E-E6B0EC8188F9}"/>
              </a:ext>
            </a:extLst>
          </p:cNvPr>
          <p:cNvSpPr txBox="1">
            <a:spLocks noChangeArrowheads="1"/>
          </p:cNvSpPr>
          <p:nvPr/>
        </p:nvSpPr>
        <p:spPr bwMode="auto">
          <a:xfrm>
            <a:off x="1225550" y="1096963"/>
            <a:ext cx="6988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a:latin typeface="Verdana" panose="020B0604030504040204" pitchFamily="34" charset="0"/>
              </a:rPr>
              <a:t>Monolithic plus modular design</a:t>
            </a:r>
          </a:p>
        </p:txBody>
      </p:sp>
      <p:pic>
        <p:nvPicPr>
          <p:cNvPr id="81924" name="Picture 3">
            <a:extLst>
              <a:ext uri="{FF2B5EF4-FFF2-40B4-BE49-F238E27FC236}">
                <a16:creationId xmlns:a16="http://schemas.microsoft.com/office/drawing/2014/main" xmlns="" id="{3916281A-E631-49D0-A316-EE6C756C91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5230" y="1674471"/>
            <a:ext cx="2740269" cy="423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xmlns="" id="{A877023E-2F55-41F6-99AD-606BBD5F506F}"/>
              </a:ext>
            </a:extLst>
          </p:cNvPr>
          <p:cNvSpPr>
            <a:spLocks noGrp="1" noChangeArrowheads="1"/>
          </p:cNvSpPr>
          <p:nvPr>
            <p:ph type="title"/>
          </p:nvPr>
        </p:nvSpPr>
        <p:spPr>
          <a:xfrm>
            <a:off x="757238" y="207963"/>
            <a:ext cx="7816850" cy="576262"/>
          </a:xfrm>
        </p:spPr>
        <p:txBody>
          <a:bodyPr/>
          <a:lstStyle/>
          <a:p>
            <a:pPr eaLnBrk="1" hangingPunct="1"/>
            <a:r>
              <a:rPr lang="en-US" altLang="en-US"/>
              <a:t>Microkernels</a:t>
            </a:r>
            <a:endParaRPr lang="en-US" altLang="en-US" sz="2400"/>
          </a:p>
        </p:txBody>
      </p:sp>
      <p:sp>
        <p:nvSpPr>
          <p:cNvPr id="86019" name="Rectangle 3">
            <a:extLst>
              <a:ext uri="{FF2B5EF4-FFF2-40B4-BE49-F238E27FC236}">
                <a16:creationId xmlns:a16="http://schemas.microsoft.com/office/drawing/2014/main" xmlns="" id="{F3C84D0A-C5EC-46A8-A546-5363A149B9F9}"/>
              </a:ext>
            </a:extLst>
          </p:cNvPr>
          <p:cNvSpPr>
            <a:spLocks noGrp="1" noChangeArrowheads="1"/>
          </p:cNvSpPr>
          <p:nvPr>
            <p:ph idx="1"/>
          </p:nvPr>
        </p:nvSpPr>
        <p:spPr>
          <a:xfrm>
            <a:off x="757238" y="1108075"/>
            <a:ext cx="7225619" cy="4857296"/>
          </a:xfrm>
        </p:spPr>
        <p:txBody>
          <a:bodyPr/>
          <a:lstStyle/>
          <a:p>
            <a:r>
              <a:rPr lang="en-US" altLang="en-US" dirty="0"/>
              <a:t>Moves as much from the kernel into user space</a:t>
            </a:r>
          </a:p>
          <a:p>
            <a:r>
              <a:rPr lang="en-US" altLang="en-US" b="1" dirty="0">
                <a:solidFill>
                  <a:srgbClr val="3366FF"/>
                </a:solidFill>
              </a:rPr>
              <a:t>Mach</a:t>
            </a:r>
            <a:r>
              <a:rPr lang="en-US" altLang="en-US" dirty="0"/>
              <a:t> is an example of </a:t>
            </a:r>
            <a:r>
              <a:rPr lang="en-US" altLang="en-US" b="1" dirty="0">
                <a:solidFill>
                  <a:srgbClr val="3366FF"/>
                </a:solidFill>
              </a:rPr>
              <a:t>microkernel</a:t>
            </a:r>
          </a:p>
          <a:p>
            <a:pPr lvl="1"/>
            <a:r>
              <a:rPr lang="en-US" altLang="en-US" dirty="0"/>
              <a:t>Mac OS X kernel (</a:t>
            </a:r>
            <a:r>
              <a:rPr lang="en-US" altLang="en-US" b="1" dirty="0">
                <a:solidFill>
                  <a:srgbClr val="3366FF"/>
                </a:solidFill>
              </a:rPr>
              <a:t>Darwin</a:t>
            </a:r>
            <a:r>
              <a:rPr lang="en-US" altLang="en-US" dirty="0"/>
              <a:t>) partly based on Mach</a:t>
            </a:r>
            <a:endParaRPr lang="en-US" altLang="en-US" sz="800" dirty="0"/>
          </a:p>
          <a:p>
            <a:r>
              <a:rPr lang="en-US" altLang="en-US" dirty="0"/>
              <a:t>Communication takes place between user modules using </a:t>
            </a:r>
            <a:r>
              <a:rPr lang="en-US" altLang="en-US" b="1" dirty="0">
                <a:solidFill>
                  <a:srgbClr val="3366FF"/>
                </a:solidFill>
              </a:rPr>
              <a:t>message passing</a:t>
            </a:r>
            <a:endParaRPr lang="en-US" altLang="en-US" sz="800" dirty="0"/>
          </a:p>
          <a:p>
            <a:r>
              <a:rPr lang="en-US" altLang="en-US" dirty="0"/>
              <a:t>Benefits:</a:t>
            </a:r>
          </a:p>
          <a:p>
            <a:pPr lvl="1"/>
            <a:r>
              <a:rPr lang="en-US" altLang="en-US" dirty="0"/>
              <a:t>Easier to extend a microkernel</a:t>
            </a:r>
          </a:p>
          <a:p>
            <a:pPr lvl="1"/>
            <a:r>
              <a:rPr lang="en-US" altLang="en-US" dirty="0"/>
              <a:t>Easier to port the operating system to new architectures</a:t>
            </a:r>
          </a:p>
          <a:p>
            <a:pPr lvl="1"/>
            <a:r>
              <a:rPr lang="en-US" altLang="en-US" dirty="0"/>
              <a:t>More reliable (less code is running in kernel mode)</a:t>
            </a:r>
          </a:p>
          <a:p>
            <a:pPr lvl="1"/>
            <a:r>
              <a:rPr lang="en-US" altLang="en-US" dirty="0"/>
              <a:t>More secure</a:t>
            </a:r>
            <a:endParaRPr lang="en-US" altLang="en-US" sz="800" dirty="0"/>
          </a:p>
          <a:p>
            <a:r>
              <a:rPr lang="en-US" altLang="en-US" dirty="0"/>
              <a:t>Detriments:</a:t>
            </a:r>
          </a:p>
          <a:p>
            <a:pPr lvl="1"/>
            <a:r>
              <a:rPr lang="en-US" altLang="en-US" dirty="0"/>
              <a:t>Performance overhead of user space to kernel space communication</a:t>
            </a:r>
          </a:p>
        </p:txBody>
      </p:sp>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xmlns="" id="{31DBEE6C-3A88-4D5B-9245-EF2BF859C9CF}"/>
              </a:ext>
            </a:extLst>
          </p:cNvPr>
          <p:cNvSpPr>
            <a:spLocks noGrp="1" noChangeArrowheads="1"/>
          </p:cNvSpPr>
          <p:nvPr>
            <p:ph type="title"/>
          </p:nvPr>
        </p:nvSpPr>
        <p:spPr>
          <a:xfrm>
            <a:off x="1157288" y="214313"/>
            <a:ext cx="7399337" cy="576262"/>
          </a:xfrm>
        </p:spPr>
        <p:txBody>
          <a:bodyPr/>
          <a:lstStyle/>
          <a:p>
            <a:pPr eaLnBrk="1" hangingPunct="1"/>
            <a:r>
              <a:rPr lang="en-US" altLang="en-US"/>
              <a:t>Microkernel System Structure </a:t>
            </a:r>
            <a:endParaRPr lang="en-US" altLang="en-US" sz="2400"/>
          </a:p>
        </p:txBody>
      </p:sp>
      <p:pic>
        <p:nvPicPr>
          <p:cNvPr id="88067" name="Picture 2">
            <a:extLst>
              <a:ext uri="{FF2B5EF4-FFF2-40B4-BE49-F238E27FC236}">
                <a16:creationId xmlns:a16="http://schemas.microsoft.com/office/drawing/2014/main" xmlns="" id="{25A0E5C8-7A5F-457D-83DE-F96A7C9EED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6229" y="1557524"/>
            <a:ext cx="6795238" cy="3283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xmlns="" id="{8954A814-12BC-495B-A1ED-BBB6D763DFC8}"/>
              </a:ext>
            </a:extLst>
          </p:cNvPr>
          <p:cNvSpPr>
            <a:spLocks noGrp="1" noChangeArrowheads="1"/>
          </p:cNvSpPr>
          <p:nvPr>
            <p:ph type="title"/>
          </p:nvPr>
        </p:nvSpPr>
        <p:spPr>
          <a:xfrm>
            <a:off x="457200" y="215900"/>
            <a:ext cx="8077200" cy="576263"/>
          </a:xfrm>
        </p:spPr>
        <p:txBody>
          <a:bodyPr/>
          <a:lstStyle/>
          <a:p>
            <a:pPr eaLnBrk="1" hangingPunct="1"/>
            <a:r>
              <a:rPr lang="en-US" altLang="en-US"/>
              <a:t>Modules</a:t>
            </a:r>
          </a:p>
        </p:txBody>
      </p:sp>
      <p:sp>
        <p:nvSpPr>
          <p:cNvPr id="90115" name="Rectangle 3">
            <a:extLst>
              <a:ext uri="{FF2B5EF4-FFF2-40B4-BE49-F238E27FC236}">
                <a16:creationId xmlns:a16="http://schemas.microsoft.com/office/drawing/2014/main" xmlns="" id="{C37B4459-CB96-4BE9-94C0-89761665269A}"/>
              </a:ext>
            </a:extLst>
          </p:cNvPr>
          <p:cNvSpPr>
            <a:spLocks noGrp="1" noChangeArrowheads="1"/>
          </p:cNvSpPr>
          <p:nvPr>
            <p:ph type="body" idx="1"/>
          </p:nvPr>
        </p:nvSpPr>
        <p:spPr>
          <a:xfrm>
            <a:off x="806450" y="1163637"/>
            <a:ext cx="7169150" cy="4460649"/>
          </a:xfrm>
        </p:spPr>
        <p:txBody>
          <a:bodyPr/>
          <a:lstStyle/>
          <a:p>
            <a:r>
              <a:rPr lang="en-US" altLang="en-US"/>
              <a:t>Many modern operating systems implement </a:t>
            </a:r>
            <a:r>
              <a:rPr lang="en-US" altLang="en-US" b="1">
                <a:solidFill>
                  <a:srgbClr val="3366FF"/>
                </a:solidFill>
              </a:rPr>
              <a:t>loadable</a:t>
            </a:r>
            <a:r>
              <a:rPr lang="en-US" altLang="en-US"/>
              <a:t> </a:t>
            </a:r>
            <a:r>
              <a:rPr lang="en-US" altLang="en-US" b="1">
                <a:solidFill>
                  <a:srgbClr val="3366FF"/>
                </a:solidFill>
              </a:rPr>
              <a:t>kernel modules </a:t>
            </a:r>
            <a:r>
              <a:rPr lang="en-US" altLang="en-US"/>
              <a:t>(</a:t>
            </a:r>
            <a:r>
              <a:rPr lang="en-US" altLang="en-US" b="1">
                <a:solidFill>
                  <a:srgbClr val="3366FF"/>
                </a:solidFill>
              </a:rPr>
              <a:t>LKMs</a:t>
            </a:r>
            <a:r>
              <a:rPr lang="en-US" altLang="en-US"/>
              <a:t>)</a:t>
            </a:r>
          </a:p>
          <a:p>
            <a:pPr lvl="1"/>
            <a:r>
              <a:rPr lang="en-US" altLang="en-US"/>
              <a:t>Uses object-oriented approach</a:t>
            </a:r>
          </a:p>
          <a:p>
            <a:pPr lvl="1"/>
            <a:r>
              <a:rPr lang="en-US" altLang="en-US"/>
              <a:t>Each core component is separate</a:t>
            </a:r>
          </a:p>
          <a:p>
            <a:pPr lvl="1"/>
            <a:r>
              <a:rPr lang="en-US" altLang="en-US"/>
              <a:t>Each talks to the others over known interfaces</a:t>
            </a:r>
          </a:p>
          <a:p>
            <a:pPr lvl="1"/>
            <a:r>
              <a:rPr lang="en-US" altLang="en-US"/>
              <a:t>Each is loadable as needed within the kernel</a:t>
            </a:r>
          </a:p>
          <a:p>
            <a:r>
              <a:rPr lang="en-US" altLang="en-US"/>
              <a:t>Overall, similar to layers but with more flexible</a:t>
            </a:r>
          </a:p>
          <a:p>
            <a:pPr lvl="1"/>
            <a:r>
              <a:rPr lang="en-US" altLang="en-US"/>
              <a:t>Linux, Solaris, etc</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xmlns="" id="{A0BB8BEE-979C-4417-91EE-00F82403335A}"/>
              </a:ext>
            </a:extLst>
          </p:cNvPr>
          <p:cNvSpPr>
            <a:spLocks noGrp="1" noChangeArrowheads="1"/>
          </p:cNvSpPr>
          <p:nvPr>
            <p:ph type="title"/>
          </p:nvPr>
        </p:nvSpPr>
        <p:spPr>
          <a:xfrm>
            <a:off x="457200" y="227013"/>
            <a:ext cx="8229600" cy="576262"/>
          </a:xfrm>
        </p:spPr>
        <p:txBody>
          <a:bodyPr/>
          <a:lstStyle/>
          <a:p>
            <a:pPr eaLnBrk="1" hangingPunct="1"/>
            <a:r>
              <a:rPr lang="en-US" altLang="en-US"/>
              <a:t>Hybrid Systems</a:t>
            </a:r>
          </a:p>
        </p:txBody>
      </p:sp>
      <p:sp>
        <p:nvSpPr>
          <p:cNvPr id="92163" name="Rectangle 3">
            <a:extLst>
              <a:ext uri="{FF2B5EF4-FFF2-40B4-BE49-F238E27FC236}">
                <a16:creationId xmlns:a16="http://schemas.microsoft.com/office/drawing/2014/main" xmlns="" id="{D41C8CF6-730E-4ECC-9656-D3926F90EEBB}"/>
              </a:ext>
            </a:extLst>
          </p:cNvPr>
          <p:cNvSpPr>
            <a:spLocks noGrp="1" noChangeArrowheads="1"/>
          </p:cNvSpPr>
          <p:nvPr>
            <p:ph type="body" idx="1"/>
          </p:nvPr>
        </p:nvSpPr>
        <p:spPr>
          <a:xfrm>
            <a:off x="806450" y="1233488"/>
            <a:ext cx="7633607" cy="4572226"/>
          </a:xfrm>
        </p:spPr>
        <p:txBody>
          <a:bodyPr/>
          <a:lstStyle/>
          <a:p>
            <a:r>
              <a:rPr lang="en-US" altLang="en-US" dirty="0"/>
              <a:t>Most modern operating systems are not one pure model</a:t>
            </a:r>
          </a:p>
          <a:p>
            <a:pPr lvl="1"/>
            <a:r>
              <a:rPr lang="en-US" altLang="en-US" dirty="0"/>
              <a:t>Hybrid combines multiple approaches to address performance, security, usability needs</a:t>
            </a:r>
          </a:p>
          <a:p>
            <a:pPr lvl="1"/>
            <a:r>
              <a:rPr lang="en-US" altLang="en-US" dirty="0"/>
              <a:t>Linux and Solaris kernels in kernel address space, so monolithic, plus modular for dynamic loading of functionality</a:t>
            </a:r>
          </a:p>
          <a:p>
            <a:pPr lvl="1"/>
            <a:r>
              <a:rPr lang="en-US" altLang="en-US" dirty="0"/>
              <a:t>Windows mostly monolithic, plus microkernel for different subsystem </a:t>
            </a:r>
            <a:r>
              <a:rPr lang="en-US" altLang="en-US" b="1" i="1" dirty="0"/>
              <a:t>personalities</a:t>
            </a:r>
          </a:p>
          <a:p>
            <a:r>
              <a:rPr lang="en-US" altLang="en-US" dirty="0"/>
              <a:t>Apple Mac OS X hybrid, layered, </a:t>
            </a:r>
            <a:r>
              <a:rPr lang="en-US" altLang="en-US" b="1" dirty="0">
                <a:solidFill>
                  <a:srgbClr val="3366FF"/>
                </a:solidFill>
              </a:rPr>
              <a:t>Aqua</a:t>
            </a:r>
            <a:r>
              <a:rPr lang="en-US" altLang="en-US" dirty="0"/>
              <a:t> UI plus </a:t>
            </a:r>
            <a:r>
              <a:rPr lang="en-US" altLang="en-US" b="1" dirty="0">
                <a:solidFill>
                  <a:srgbClr val="3366FF"/>
                </a:solidFill>
              </a:rPr>
              <a:t>Cocoa</a:t>
            </a:r>
            <a:r>
              <a:rPr lang="en-US" altLang="en-US" dirty="0"/>
              <a:t> programming environment</a:t>
            </a:r>
          </a:p>
          <a:p>
            <a:pPr lvl="1"/>
            <a:r>
              <a:rPr lang="en-US" altLang="en-US" dirty="0"/>
              <a:t>Below is kernel consisting of Mach microkernel and BSD Unix parts, plus I/O kit and dynamically loadable modules (called </a:t>
            </a:r>
            <a:r>
              <a:rPr lang="en-US" altLang="en-US" b="1" dirty="0">
                <a:solidFill>
                  <a:srgbClr val="3366FF"/>
                </a:solidFill>
              </a:rPr>
              <a:t>kernel extensions</a:t>
            </a:r>
            <a:r>
              <a:rPr lang="en-US" altLang="en-US" dirty="0"/>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xmlns="" id="{467BA55D-7A8C-4023-B3F3-3F18F7F62918}"/>
              </a:ext>
            </a:extLst>
          </p:cNvPr>
          <p:cNvSpPr>
            <a:spLocks noGrp="1" noChangeArrowheads="1"/>
          </p:cNvSpPr>
          <p:nvPr>
            <p:ph type="title"/>
          </p:nvPr>
        </p:nvSpPr>
        <p:spPr/>
        <p:txBody>
          <a:bodyPr/>
          <a:lstStyle/>
          <a:p>
            <a:r>
              <a:rPr lang="en-US" altLang="en-US"/>
              <a:t>macOS and iOS Structure</a:t>
            </a:r>
          </a:p>
        </p:txBody>
      </p:sp>
      <p:pic>
        <p:nvPicPr>
          <p:cNvPr id="94211" name="Content Placeholder 4">
            <a:extLst>
              <a:ext uri="{FF2B5EF4-FFF2-40B4-BE49-F238E27FC236}">
                <a16:creationId xmlns:a16="http://schemas.microsoft.com/office/drawing/2014/main" xmlns="" id="{4C8FD787-1D63-4CDB-A6AC-662FE711E4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4913" y="1755775"/>
            <a:ext cx="4498975" cy="3705225"/>
          </a:xfr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xmlns="" id="{F920D189-3A2A-4433-B759-AE4A29C629C2}"/>
              </a:ext>
            </a:extLst>
          </p:cNvPr>
          <p:cNvSpPr>
            <a:spLocks noGrp="1" noChangeArrowheads="1"/>
          </p:cNvSpPr>
          <p:nvPr>
            <p:ph type="title"/>
          </p:nvPr>
        </p:nvSpPr>
        <p:spPr/>
        <p:txBody>
          <a:bodyPr/>
          <a:lstStyle/>
          <a:p>
            <a:r>
              <a:rPr lang="en-US" altLang="en-US"/>
              <a:t>Darwin</a:t>
            </a:r>
          </a:p>
        </p:txBody>
      </p:sp>
      <p:pic>
        <p:nvPicPr>
          <p:cNvPr id="95235" name="Content Placeholder 5">
            <a:extLst>
              <a:ext uri="{FF2B5EF4-FFF2-40B4-BE49-F238E27FC236}">
                <a16:creationId xmlns:a16="http://schemas.microsoft.com/office/drawing/2014/main" xmlns="" id="{C076D8A7-0015-48E2-9BB0-037DED9A3F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441700" y="1393095"/>
            <a:ext cx="2959100" cy="3086100"/>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xmlns="" id="{63762A3F-E3BF-4B1B-8ABF-9D43E9D3C2CF}"/>
              </a:ext>
            </a:extLst>
          </p:cNvPr>
          <p:cNvSpPr>
            <a:spLocks noGrp="1" noChangeArrowheads="1"/>
          </p:cNvSpPr>
          <p:nvPr>
            <p:ph type="title"/>
          </p:nvPr>
        </p:nvSpPr>
        <p:spPr>
          <a:xfrm>
            <a:off x="457200" y="212725"/>
            <a:ext cx="8070850" cy="576263"/>
          </a:xfrm>
        </p:spPr>
        <p:txBody>
          <a:bodyPr/>
          <a:lstStyle/>
          <a:p>
            <a:pPr eaLnBrk="1" hangingPunct="1"/>
            <a:r>
              <a:rPr lang="en-US" altLang="en-US"/>
              <a:t>iOS</a:t>
            </a:r>
          </a:p>
        </p:txBody>
      </p:sp>
      <p:sp>
        <p:nvSpPr>
          <p:cNvPr id="96259" name="Rectangle 3">
            <a:extLst>
              <a:ext uri="{FF2B5EF4-FFF2-40B4-BE49-F238E27FC236}">
                <a16:creationId xmlns:a16="http://schemas.microsoft.com/office/drawing/2014/main" xmlns="" id="{13D559C0-E4A0-4AA2-953F-F1E8A81C31FB}"/>
              </a:ext>
            </a:extLst>
          </p:cNvPr>
          <p:cNvSpPr>
            <a:spLocks noGrp="1" noChangeArrowheads="1"/>
          </p:cNvSpPr>
          <p:nvPr>
            <p:ph type="body" idx="1"/>
          </p:nvPr>
        </p:nvSpPr>
        <p:spPr>
          <a:xfrm>
            <a:off x="806450" y="1233488"/>
            <a:ext cx="5484813" cy="4530725"/>
          </a:xfrm>
        </p:spPr>
        <p:txBody>
          <a:bodyPr/>
          <a:lstStyle/>
          <a:p>
            <a:r>
              <a:rPr lang="en-US" altLang="en-US"/>
              <a:t>Apple mobile OS for </a:t>
            </a:r>
            <a:r>
              <a:rPr lang="en-US" altLang="en-US" b="1" i="1"/>
              <a:t>iPhone</a:t>
            </a:r>
            <a:r>
              <a:rPr lang="en-US" altLang="en-US"/>
              <a:t>, </a:t>
            </a:r>
            <a:r>
              <a:rPr lang="en-US" altLang="en-US" b="1" i="1"/>
              <a:t>iPad</a:t>
            </a:r>
            <a:endParaRPr lang="en-US" altLang="en-US"/>
          </a:p>
          <a:p>
            <a:pPr lvl="1"/>
            <a:r>
              <a:rPr lang="en-US" altLang="en-US"/>
              <a:t>Structured on Mac OS X, added functionality</a:t>
            </a:r>
          </a:p>
          <a:p>
            <a:pPr lvl="1"/>
            <a:r>
              <a:rPr lang="en-US" altLang="en-US"/>
              <a:t>Does not run OS X applications natively</a:t>
            </a:r>
          </a:p>
          <a:p>
            <a:pPr lvl="2"/>
            <a:r>
              <a:rPr lang="en-US" altLang="en-US"/>
              <a:t>Also runs on different CPU architecture (ARM vs. Intel)</a:t>
            </a:r>
          </a:p>
          <a:p>
            <a:pPr lvl="1"/>
            <a:r>
              <a:rPr lang="en-US" altLang="en-US" b="1">
                <a:solidFill>
                  <a:srgbClr val="3366FF"/>
                </a:solidFill>
              </a:rPr>
              <a:t>Cocoa Touch </a:t>
            </a:r>
            <a:r>
              <a:rPr lang="en-US" altLang="en-US"/>
              <a:t>Objective-C API for developing apps</a:t>
            </a:r>
          </a:p>
          <a:p>
            <a:pPr lvl="1"/>
            <a:r>
              <a:rPr lang="en-US" altLang="en-US" b="1">
                <a:solidFill>
                  <a:srgbClr val="3366FF"/>
                </a:solidFill>
              </a:rPr>
              <a:t>Media services </a:t>
            </a:r>
            <a:r>
              <a:rPr lang="en-US" altLang="en-US"/>
              <a:t>layer for graphics, audio, video</a:t>
            </a:r>
          </a:p>
          <a:p>
            <a:pPr lvl="1"/>
            <a:r>
              <a:rPr lang="en-US" altLang="en-US" b="1">
                <a:solidFill>
                  <a:srgbClr val="3366FF"/>
                </a:solidFill>
              </a:rPr>
              <a:t>Core services </a:t>
            </a:r>
            <a:r>
              <a:rPr lang="en-US" altLang="en-US"/>
              <a:t>provides cloud computing, databases</a:t>
            </a:r>
          </a:p>
          <a:p>
            <a:pPr lvl="1"/>
            <a:r>
              <a:rPr lang="en-US" altLang="en-US"/>
              <a:t>Core operating system, based on Mac OS X kernel</a:t>
            </a:r>
          </a:p>
        </p:txBody>
      </p:sp>
      <p:pic>
        <p:nvPicPr>
          <p:cNvPr id="96260" name="Picture 1" descr="2_17.pdf">
            <a:extLst>
              <a:ext uri="{FF2B5EF4-FFF2-40B4-BE49-F238E27FC236}">
                <a16:creationId xmlns:a16="http://schemas.microsoft.com/office/drawing/2014/main" xmlns="" id="{2E339495-3C55-43FC-A1DA-C5BF72DE9C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1313" y="2430463"/>
            <a:ext cx="1952625" cy="204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xmlns="" id="{F97DAC17-7FD8-4F1D-98AA-E8448344947F}"/>
              </a:ext>
            </a:extLst>
          </p:cNvPr>
          <p:cNvSpPr>
            <a:spLocks noGrp="1" noChangeArrowheads="1"/>
          </p:cNvSpPr>
          <p:nvPr>
            <p:ph type="title"/>
          </p:nvPr>
        </p:nvSpPr>
        <p:spPr>
          <a:xfrm>
            <a:off x="457200" y="217488"/>
            <a:ext cx="8051800" cy="576262"/>
          </a:xfrm>
        </p:spPr>
        <p:txBody>
          <a:bodyPr/>
          <a:lstStyle/>
          <a:p>
            <a:pPr eaLnBrk="1" hangingPunct="1"/>
            <a:r>
              <a:rPr lang="en-US" altLang="en-US"/>
              <a:t>Android</a:t>
            </a:r>
          </a:p>
        </p:txBody>
      </p:sp>
      <p:sp>
        <p:nvSpPr>
          <p:cNvPr id="98307" name="Rectangle 3">
            <a:extLst>
              <a:ext uri="{FF2B5EF4-FFF2-40B4-BE49-F238E27FC236}">
                <a16:creationId xmlns:a16="http://schemas.microsoft.com/office/drawing/2014/main" xmlns="" id="{83BD71DB-F618-4925-8C3A-9C2CA2E1E4A9}"/>
              </a:ext>
            </a:extLst>
          </p:cNvPr>
          <p:cNvSpPr>
            <a:spLocks noGrp="1" noChangeArrowheads="1"/>
          </p:cNvSpPr>
          <p:nvPr>
            <p:ph type="body" idx="1"/>
          </p:nvPr>
        </p:nvSpPr>
        <p:spPr>
          <a:xfrm>
            <a:off x="838200" y="1110575"/>
            <a:ext cx="7166429" cy="4412112"/>
          </a:xfrm>
        </p:spPr>
        <p:txBody>
          <a:bodyPr/>
          <a:lstStyle/>
          <a:p>
            <a:r>
              <a:rPr lang="en-US" altLang="en-US" dirty="0"/>
              <a:t>Developed by Open Handset Alliance (mostly Google)</a:t>
            </a:r>
          </a:p>
          <a:p>
            <a:pPr lvl="1"/>
            <a:r>
              <a:rPr lang="en-US" altLang="en-US" dirty="0"/>
              <a:t>Open Source</a:t>
            </a:r>
          </a:p>
          <a:p>
            <a:r>
              <a:rPr lang="en-US" altLang="en-US" dirty="0"/>
              <a:t>Similar stack to IOS</a:t>
            </a:r>
          </a:p>
          <a:p>
            <a:r>
              <a:rPr lang="en-US" altLang="en-US" dirty="0"/>
              <a:t>Based on Linux kernel but modified</a:t>
            </a:r>
          </a:p>
          <a:p>
            <a:pPr lvl="1"/>
            <a:r>
              <a:rPr lang="en-US" altLang="en-US" dirty="0"/>
              <a:t>Provides process, memory, device-driver management</a:t>
            </a:r>
          </a:p>
          <a:p>
            <a:pPr lvl="1"/>
            <a:r>
              <a:rPr lang="en-US" altLang="en-US" dirty="0"/>
              <a:t>Adds power management </a:t>
            </a:r>
          </a:p>
          <a:p>
            <a:r>
              <a:rPr lang="en-US" altLang="en-US" dirty="0"/>
              <a:t>Runtime environment includes core set of libraries and Dalvik virtual machine</a:t>
            </a:r>
          </a:p>
          <a:p>
            <a:pPr lvl="1"/>
            <a:r>
              <a:rPr lang="en-US" altLang="en-US" dirty="0"/>
              <a:t>Apps developed in Java plus Android API</a:t>
            </a:r>
          </a:p>
          <a:p>
            <a:pPr lvl="2"/>
            <a:r>
              <a:rPr lang="en-US" altLang="en-US" dirty="0"/>
              <a:t>Java class files compiled to Java bytecode then translated to executable than runs in Dalvik VM</a:t>
            </a:r>
          </a:p>
          <a:p>
            <a:r>
              <a:rPr lang="en-US" altLang="en-US" dirty="0"/>
              <a:t>Libraries include frameworks for web browser (</a:t>
            </a:r>
            <a:r>
              <a:rPr lang="en-US" altLang="en-US" dirty="0" err="1"/>
              <a:t>webkit</a:t>
            </a:r>
            <a:r>
              <a:rPr lang="en-US" altLang="en-US" dirty="0"/>
              <a:t>), database (SQLite), multimedia, smaller </a:t>
            </a:r>
            <a:r>
              <a:rPr lang="en-US" altLang="en-US" dirty="0" err="1"/>
              <a:t>libc</a:t>
            </a: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xmlns="" id="{86BA1119-0E5B-4C51-B6FA-28152283ADA3}"/>
              </a:ext>
            </a:extLst>
          </p:cNvPr>
          <p:cNvSpPr>
            <a:spLocks noGrp="1" noChangeArrowheads="1"/>
          </p:cNvSpPr>
          <p:nvPr>
            <p:ph type="title"/>
          </p:nvPr>
        </p:nvSpPr>
        <p:spPr>
          <a:xfrm>
            <a:off x="952831" y="130230"/>
            <a:ext cx="7618414" cy="603299"/>
          </a:xfrm>
        </p:spPr>
        <p:txBody>
          <a:bodyPr/>
          <a:lstStyle/>
          <a:p>
            <a:pPr eaLnBrk="1" hangingPunct="1"/>
            <a:r>
              <a:rPr lang="en-US" altLang="en-US" dirty="0"/>
              <a:t>Outline</a:t>
            </a:r>
          </a:p>
        </p:txBody>
      </p:sp>
      <p:sp>
        <p:nvSpPr>
          <p:cNvPr id="7171" name="Rectangle 3">
            <a:extLst>
              <a:ext uri="{FF2B5EF4-FFF2-40B4-BE49-F238E27FC236}">
                <a16:creationId xmlns:a16="http://schemas.microsoft.com/office/drawing/2014/main" xmlns="" id="{B1102DF7-4A96-4DB4-93EE-EFEEB0DC39AF}"/>
              </a:ext>
            </a:extLst>
          </p:cNvPr>
          <p:cNvSpPr>
            <a:spLocks noGrp="1" noChangeArrowheads="1"/>
          </p:cNvSpPr>
          <p:nvPr>
            <p:ph type="body" idx="1"/>
          </p:nvPr>
        </p:nvSpPr>
        <p:spPr>
          <a:xfrm>
            <a:off x="904317" y="1175660"/>
            <a:ext cx="7618413" cy="2391508"/>
          </a:xfrm>
        </p:spPr>
        <p:txBody>
          <a:bodyPr/>
          <a:lstStyle/>
          <a:p>
            <a:r>
              <a:rPr lang="en-US" altLang="en-US" dirty="0"/>
              <a:t>Design and Implementation</a:t>
            </a:r>
          </a:p>
          <a:p>
            <a:r>
              <a:rPr lang="en-US" altLang="en-US" dirty="0"/>
              <a:t>Operating System Structure</a:t>
            </a:r>
          </a:p>
          <a:p>
            <a:r>
              <a:rPr lang="en-US" altLang="en-US" dirty="0"/>
              <a:t>Building and Booting an Operating System</a:t>
            </a:r>
          </a:p>
          <a:p>
            <a:r>
              <a:rPr lang="en-US" altLang="en-US" dirty="0"/>
              <a:t>Operating System Debugging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xmlns="" id="{FC21E0EC-5FB3-49AA-BCD8-C3D6E372FADB}"/>
              </a:ext>
            </a:extLst>
          </p:cNvPr>
          <p:cNvSpPr>
            <a:spLocks noGrp="1" noChangeArrowheads="1"/>
          </p:cNvSpPr>
          <p:nvPr>
            <p:ph type="title"/>
          </p:nvPr>
        </p:nvSpPr>
        <p:spPr>
          <a:xfrm>
            <a:off x="457200" y="214313"/>
            <a:ext cx="8229600" cy="576262"/>
          </a:xfrm>
        </p:spPr>
        <p:txBody>
          <a:bodyPr/>
          <a:lstStyle/>
          <a:p>
            <a:pPr eaLnBrk="1" hangingPunct="1"/>
            <a:r>
              <a:rPr lang="en-US" altLang="en-US"/>
              <a:t>Android Architecture</a:t>
            </a:r>
          </a:p>
        </p:txBody>
      </p:sp>
      <p:pic>
        <p:nvPicPr>
          <p:cNvPr id="100355" name="Picture 2">
            <a:extLst>
              <a:ext uri="{FF2B5EF4-FFF2-40B4-BE49-F238E27FC236}">
                <a16:creationId xmlns:a16="http://schemas.microsoft.com/office/drawing/2014/main" xmlns="" id="{CE010BEA-C2AD-4086-B512-90CFB1E17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2275" y="1135063"/>
            <a:ext cx="3219450"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xmlns="" id="{C9F5FAE9-B3B0-4D57-809D-900A4BADF1A7}"/>
              </a:ext>
            </a:extLst>
          </p:cNvPr>
          <p:cNvSpPr>
            <a:spLocks noGrp="1" noChangeArrowheads="1"/>
          </p:cNvSpPr>
          <p:nvPr>
            <p:ph type="title"/>
          </p:nvPr>
        </p:nvSpPr>
        <p:spPr>
          <a:xfrm>
            <a:off x="1032779" y="134259"/>
            <a:ext cx="8229600" cy="576263"/>
          </a:xfrm>
        </p:spPr>
        <p:txBody>
          <a:bodyPr/>
          <a:lstStyle/>
          <a:p>
            <a:pPr eaLnBrk="1" hangingPunct="1"/>
            <a:r>
              <a:rPr lang="en-US" altLang="en-US" sz="2800"/>
              <a:t>Building and Booting an Operating System</a:t>
            </a:r>
          </a:p>
        </p:txBody>
      </p:sp>
      <p:sp>
        <p:nvSpPr>
          <p:cNvPr id="102403" name="Rectangle 3">
            <a:extLst>
              <a:ext uri="{FF2B5EF4-FFF2-40B4-BE49-F238E27FC236}">
                <a16:creationId xmlns:a16="http://schemas.microsoft.com/office/drawing/2014/main" xmlns="" id="{7BC1B242-4FA3-45A6-A6E0-A52D65A52BBD}"/>
              </a:ext>
            </a:extLst>
          </p:cNvPr>
          <p:cNvSpPr>
            <a:spLocks noGrp="1" noChangeArrowheads="1"/>
          </p:cNvSpPr>
          <p:nvPr>
            <p:ph type="body" idx="1"/>
          </p:nvPr>
        </p:nvSpPr>
        <p:spPr>
          <a:xfrm>
            <a:off x="885825" y="1154113"/>
            <a:ext cx="7596188" cy="4530725"/>
          </a:xfrm>
        </p:spPr>
        <p:txBody>
          <a:bodyPr/>
          <a:lstStyle/>
          <a:p>
            <a:r>
              <a:rPr lang="en-US" altLang="en-US"/>
              <a:t>Operating systems generally designed to run on a class of systems with variety of perpherals</a:t>
            </a:r>
          </a:p>
          <a:p>
            <a:r>
              <a:rPr lang="en-US" altLang="en-US"/>
              <a:t>Commonly, operating system already installed on purchased computer</a:t>
            </a:r>
          </a:p>
          <a:p>
            <a:pPr lvl="1"/>
            <a:r>
              <a:rPr lang="en-US" altLang="en-US"/>
              <a:t>But can build and install some other operating systems</a:t>
            </a:r>
          </a:p>
          <a:p>
            <a:pPr lvl="1"/>
            <a:r>
              <a:rPr lang="en-US" altLang="en-US"/>
              <a:t>If generating an operating system from scratch</a:t>
            </a:r>
          </a:p>
          <a:p>
            <a:pPr lvl="2"/>
            <a:r>
              <a:rPr lang="en-US" altLang="en-US"/>
              <a:t>Write the operating system source code</a:t>
            </a:r>
          </a:p>
          <a:p>
            <a:pPr lvl="2"/>
            <a:r>
              <a:rPr lang="en-US" altLang="en-US"/>
              <a:t>Configure the operating system for the system on which it will run</a:t>
            </a:r>
          </a:p>
          <a:p>
            <a:pPr lvl="2"/>
            <a:r>
              <a:rPr lang="en-US" altLang="en-US"/>
              <a:t>Compile the operating system</a:t>
            </a:r>
          </a:p>
          <a:p>
            <a:pPr lvl="2"/>
            <a:r>
              <a:rPr lang="en-US" altLang="en-US"/>
              <a:t>Install the operating system</a:t>
            </a:r>
          </a:p>
          <a:p>
            <a:pPr lvl="2"/>
            <a:r>
              <a:rPr lang="en-US" altLang="en-US"/>
              <a:t>Boot the computer and its new operating system</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xmlns="" id="{82DD2A02-B2A8-4458-811E-DE9B33D11308}"/>
              </a:ext>
            </a:extLst>
          </p:cNvPr>
          <p:cNvSpPr>
            <a:spLocks noGrp="1" noChangeArrowheads="1"/>
          </p:cNvSpPr>
          <p:nvPr>
            <p:ph type="title"/>
          </p:nvPr>
        </p:nvSpPr>
        <p:spPr>
          <a:xfrm>
            <a:off x="885825" y="138341"/>
            <a:ext cx="7648575" cy="576263"/>
          </a:xfrm>
        </p:spPr>
        <p:txBody>
          <a:bodyPr/>
          <a:lstStyle/>
          <a:p>
            <a:r>
              <a:rPr lang="en-US" altLang="en-US" dirty="0"/>
              <a:t>Building and Booting Linux</a:t>
            </a:r>
          </a:p>
        </p:txBody>
      </p:sp>
      <p:sp>
        <p:nvSpPr>
          <p:cNvPr id="104451" name="Content Placeholder 2">
            <a:extLst>
              <a:ext uri="{FF2B5EF4-FFF2-40B4-BE49-F238E27FC236}">
                <a16:creationId xmlns:a16="http://schemas.microsoft.com/office/drawing/2014/main" xmlns="" id="{F7DA67EF-ED36-4BB1-AB0B-F42969C15CFB}"/>
              </a:ext>
            </a:extLst>
          </p:cNvPr>
          <p:cNvSpPr>
            <a:spLocks noGrp="1" noChangeArrowheads="1"/>
          </p:cNvSpPr>
          <p:nvPr>
            <p:ph idx="1"/>
          </p:nvPr>
        </p:nvSpPr>
        <p:spPr>
          <a:xfrm>
            <a:off x="885825" y="1233488"/>
            <a:ext cx="7648575" cy="4530725"/>
          </a:xfrm>
        </p:spPr>
        <p:txBody>
          <a:bodyPr/>
          <a:lstStyle/>
          <a:p>
            <a:r>
              <a:rPr lang="en-US" altLang="en-US" dirty="0"/>
              <a:t>Download Linux source code (</a:t>
            </a:r>
            <a:r>
              <a:rPr lang="en-US" altLang="en-US" dirty="0">
                <a:solidFill>
                  <a:srgbClr val="996600"/>
                </a:solidFill>
              </a:rPr>
              <a:t>http://www.kernel.org</a:t>
            </a:r>
            <a:r>
              <a:rPr lang="en-US" altLang="en-US" dirty="0"/>
              <a:t>)</a:t>
            </a:r>
          </a:p>
          <a:p>
            <a:r>
              <a:rPr lang="en-US" altLang="en-US" dirty="0"/>
              <a:t>Configure kernel via “</a:t>
            </a:r>
            <a:r>
              <a:rPr lang="en-US" altLang="en-US" sz="2000" dirty="0">
                <a:latin typeface="Courier New" panose="02070309020205020404" pitchFamily="49" charset="0"/>
                <a:cs typeface="Courier New" panose="02070309020205020404" pitchFamily="49" charset="0"/>
              </a:rPr>
              <a:t>make </a:t>
            </a:r>
            <a:r>
              <a:rPr lang="en-US" altLang="en-US" sz="2000" dirty="0" err="1">
                <a:latin typeface="Courier New" panose="02070309020205020404" pitchFamily="49" charset="0"/>
                <a:cs typeface="Courier New" panose="02070309020205020404" pitchFamily="49" charset="0"/>
              </a:rPr>
              <a:t>menuconfig</a:t>
            </a:r>
            <a:r>
              <a:rPr lang="en-US" altLang="en-US" dirty="0"/>
              <a:t>”</a:t>
            </a:r>
          </a:p>
          <a:p>
            <a:r>
              <a:rPr lang="en-US" altLang="en-US" dirty="0"/>
              <a:t>Compile the kernel using “</a:t>
            </a:r>
            <a:r>
              <a:rPr lang="en-US" altLang="en-US" dirty="0">
                <a:latin typeface="Courier New" panose="02070309020205020404" pitchFamily="49" charset="0"/>
                <a:cs typeface="Courier New" panose="02070309020205020404" pitchFamily="49" charset="0"/>
              </a:rPr>
              <a:t>make</a:t>
            </a:r>
            <a:r>
              <a:rPr lang="en-US" altLang="en-US" dirty="0"/>
              <a:t>”</a:t>
            </a:r>
          </a:p>
          <a:p>
            <a:pPr lvl="1"/>
            <a:r>
              <a:rPr lang="en-US" altLang="en-US" dirty="0"/>
              <a:t>Produces </a:t>
            </a:r>
            <a:r>
              <a:rPr lang="en-US" altLang="en-US" dirty="0" err="1">
                <a:latin typeface="Courier New" panose="02070309020205020404" pitchFamily="49" charset="0"/>
                <a:cs typeface="Courier New" panose="02070309020205020404" pitchFamily="49" charset="0"/>
              </a:rPr>
              <a:t>vmlinuz</a:t>
            </a:r>
            <a:r>
              <a:rPr lang="en-US" altLang="en-US" dirty="0"/>
              <a:t>, the kernel image</a:t>
            </a:r>
          </a:p>
          <a:p>
            <a:pPr lvl="1"/>
            <a:r>
              <a:rPr lang="en-US" altLang="en-US" dirty="0"/>
              <a:t>Compile kernel modules via “</a:t>
            </a:r>
            <a:r>
              <a:rPr lang="en-US" altLang="en-US" dirty="0">
                <a:latin typeface="Courier New" panose="02070309020205020404" pitchFamily="49" charset="0"/>
                <a:cs typeface="Courier New" panose="02070309020205020404" pitchFamily="49" charset="0"/>
              </a:rPr>
              <a:t>make modules</a:t>
            </a:r>
            <a:r>
              <a:rPr lang="en-US" altLang="en-US" dirty="0"/>
              <a:t>”</a:t>
            </a:r>
          </a:p>
          <a:p>
            <a:pPr lvl="1"/>
            <a:r>
              <a:rPr lang="en-US" altLang="en-US" dirty="0"/>
              <a:t>Install kernel modules into </a:t>
            </a:r>
            <a:r>
              <a:rPr lang="en-US" altLang="en-US" dirty="0" err="1">
                <a:latin typeface="Courier New" panose="02070309020205020404" pitchFamily="49" charset="0"/>
                <a:cs typeface="Courier New" panose="02070309020205020404" pitchFamily="49" charset="0"/>
              </a:rPr>
              <a:t>vmlinuz</a:t>
            </a:r>
            <a:r>
              <a:rPr lang="en-US" altLang="en-US" dirty="0"/>
              <a:t> via “</a:t>
            </a:r>
            <a:r>
              <a:rPr lang="en-US" altLang="en-US" dirty="0">
                <a:latin typeface="Courier New" panose="02070309020205020404" pitchFamily="49" charset="0"/>
                <a:cs typeface="Courier New" panose="02070309020205020404" pitchFamily="49" charset="0"/>
              </a:rPr>
              <a:t>make </a:t>
            </a:r>
            <a:r>
              <a:rPr lang="en-US" altLang="en-US" dirty="0" err="1">
                <a:latin typeface="Courier New" panose="02070309020205020404" pitchFamily="49" charset="0"/>
                <a:cs typeface="Courier New" panose="02070309020205020404" pitchFamily="49" charset="0"/>
              </a:rPr>
              <a:t>modules_install</a:t>
            </a:r>
            <a:r>
              <a:rPr lang="en-US" altLang="en-US" dirty="0"/>
              <a:t>”</a:t>
            </a:r>
          </a:p>
          <a:p>
            <a:pPr lvl="1"/>
            <a:r>
              <a:rPr lang="en-US" altLang="en-US" dirty="0"/>
              <a:t>Install new kernel on the system via “</a:t>
            </a:r>
            <a:r>
              <a:rPr lang="en-US" altLang="en-US" dirty="0">
                <a:latin typeface="Courier New" panose="02070309020205020404" pitchFamily="49" charset="0"/>
                <a:cs typeface="Courier New" panose="02070309020205020404" pitchFamily="49" charset="0"/>
              </a:rPr>
              <a:t>make install</a:t>
            </a:r>
            <a:r>
              <a:rPr lang="en-US" altLang="en-US" dirty="0"/>
              <a:t>”</a:t>
            </a:r>
          </a:p>
          <a:p>
            <a:endParaRPr lang="en-US"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xmlns="" id="{EB1F4D2D-A1F6-4F80-AAF7-B44F6C42031E}"/>
              </a:ext>
            </a:extLst>
          </p:cNvPr>
          <p:cNvSpPr>
            <a:spLocks noGrp="1" noChangeArrowheads="1"/>
          </p:cNvSpPr>
          <p:nvPr>
            <p:ph type="title"/>
          </p:nvPr>
        </p:nvSpPr>
        <p:spPr>
          <a:xfrm>
            <a:off x="765175" y="142650"/>
            <a:ext cx="7820025" cy="576262"/>
          </a:xfrm>
        </p:spPr>
        <p:txBody>
          <a:bodyPr/>
          <a:lstStyle/>
          <a:p>
            <a:pPr eaLnBrk="1" hangingPunct="1"/>
            <a:r>
              <a:rPr lang="en-US" altLang="en-US" dirty="0"/>
              <a:t>System Boot</a:t>
            </a:r>
          </a:p>
        </p:txBody>
      </p:sp>
      <p:sp>
        <p:nvSpPr>
          <p:cNvPr id="105475" name="Rectangle 3">
            <a:extLst>
              <a:ext uri="{FF2B5EF4-FFF2-40B4-BE49-F238E27FC236}">
                <a16:creationId xmlns:a16="http://schemas.microsoft.com/office/drawing/2014/main" xmlns="" id="{84966C5E-EDB7-4314-801D-4E54D9A7265D}"/>
              </a:ext>
            </a:extLst>
          </p:cNvPr>
          <p:cNvSpPr>
            <a:spLocks noGrp="1" noChangeArrowheads="1"/>
          </p:cNvSpPr>
          <p:nvPr>
            <p:ph type="body" idx="1"/>
          </p:nvPr>
        </p:nvSpPr>
        <p:spPr>
          <a:xfrm>
            <a:off x="765175" y="1038001"/>
            <a:ext cx="7580539" cy="4745942"/>
          </a:xfrm>
        </p:spPr>
        <p:txBody>
          <a:bodyPr/>
          <a:lstStyle/>
          <a:p>
            <a:r>
              <a:rPr lang="en-US" altLang="en-US" dirty="0"/>
              <a:t>When power initialized on system, execution starts at a fixed memory location</a:t>
            </a:r>
          </a:p>
          <a:p>
            <a:r>
              <a:rPr lang="en-US" altLang="en-US" dirty="0"/>
              <a:t>Operating system must be made available to hardware so hardware can start it</a:t>
            </a:r>
          </a:p>
          <a:p>
            <a:pPr lvl="1"/>
            <a:r>
              <a:rPr lang="en-US" altLang="en-US" dirty="0"/>
              <a:t>Small piece of code – </a:t>
            </a:r>
            <a:r>
              <a:rPr lang="en-US" altLang="en-US" b="1" dirty="0">
                <a:solidFill>
                  <a:srgbClr val="3366FF"/>
                </a:solidFill>
              </a:rPr>
              <a:t>bootstrap loader</a:t>
            </a:r>
            <a:r>
              <a:rPr lang="en-US" altLang="en-US" dirty="0"/>
              <a:t>, </a:t>
            </a:r>
            <a:r>
              <a:rPr lang="en-US" altLang="en-US" b="1" dirty="0">
                <a:solidFill>
                  <a:srgbClr val="3366FF"/>
                </a:solidFill>
              </a:rPr>
              <a:t>BIOS</a:t>
            </a:r>
            <a:r>
              <a:rPr lang="en-US" altLang="en-US" dirty="0"/>
              <a:t>, stored in </a:t>
            </a:r>
            <a:r>
              <a:rPr lang="en-US" altLang="en-US" b="1" dirty="0">
                <a:solidFill>
                  <a:srgbClr val="3366FF"/>
                </a:solidFill>
              </a:rPr>
              <a:t>ROM</a:t>
            </a:r>
            <a:r>
              <a:rPr lang="en-US" altLang="en-US" dirty="0"/>
              <a:t> or </a:t>
            </a:r>
            <a:r>
              <a:rPr lang="en-US" altLang="en-US" b="1" dirty="0">
                <a:solidFill>
                  <a:srgbClr val="3366FF"/>
                </a:solidFill>
              </a:rPr>
              <a:t>EEPROM</a:t>
            </a:r>
            <a:r>
              <a:rPr lang="en-US" altLang="en-US" dirty="0"/>
              <a:t> locates the kernel, loads it into memory, and starts it</a:t>
            </a:r>
          </a:p>
          <a:p>
            <a:pPr lvl="1"/>
            <a:r>
              <a:rPr lang="en-US" altLang="en-US" dirty="0"/>
              <a:t>Sometimes two-step process where </a:t>
            </a:r>
            <a:r>
              <a:rPr lang="en-US" altLang="en-US" b="1" dirty="0">
                <a:solidFill>
                  <a:srgbClr val="3366FF"/>
                </a:solidFill>
              </a:rPr>
              <a:t>boot block </a:t>
            </a:r>
            <a:r>
              <a:rPr lang="en-US" altLang="en-US" dirty="0"/>
              <a:t>at fixed location loaded by ROM code, which loads bootstrap loader from disk</a:t>
            </a:r>
          </a:p>
          <a:p>
            <a:pPr lvl="1"/>
            <a:r>
              <a:rPr lang="en-US" altLang="en-US" dirty="0"/>
              <a:t>Modern systems replace BIOS with </a:t>
            </a:r>
            <a:r>
              <a:rPr lang="en-US" altLang="en-US" b="1" dirty="0">
                <a:solidFill>
                  <a:srgbClr val="3366FF"/>
                </a:solidFill>
              </a:rPr>
              <a:t>Unified Extensible Firmware Interface </a:t>
            </a:r>
            <a:r>
              <a:rPr lang="en-US" altLang="en-US" dirty="0"/>
              <a:t>(</a:t>
            </a:r>
            <a:r>
              <a:rPr lang="en-US" altLang="en-US" b="1" dirty="0">
                <a:solidFill>
                  <a:srgbClr val="3366FF"/>
                </a:solidFill>
              </a:rPr>
              <a:t>UEFI</a:t>
            </a:r>
            <a:r>
              <a:rPr lang="en-US" altLang="en-US" dirty="0"/>
              <a:t>)</a:t>
            </a:r>
          </a:p>
          <a:p>
            <a:r>
              <a:rPr lang="en-US" altLang="en-US" dirty="0"/>
              <a:t>Common bootstrap loader, </a:t>
            </a:r>
            <a:r>
              <a:rPr lang="en-US" altLang="en-US" b="1" dirty="0">
                <a:solidFill>
                  <a:srgbClr val="3366FF"/>
                </a:solidFill>
              </a:rPr>
              <a:t>GRUB</a:t>
            </a:r>
            <a:r>
              <a:rPr lang="en-US" altLang="en-US" dirty="0"/>
              <a:t>, allows selection of kernel from multiple disks, versions, kernel options</a:t>
            </a:r>
          </a:p>
          <a:p>
            <a:r>
              <a:rPr lang="en-US" altLang="en-US" dirty="0"/>
              <a:t>Kernel loads and system is then </a:t>
            </a:r>
            <a:r>
              <a:rPr lang="en-US" altLang="en-US" b="1" dirty="0">
                <a:solidFill>
                  <a:srgbClr val="3366FF"/>
                </a:solidFill>
              </a:rPr>
              <a:t>running</a:t>
            </a:r>
          </a:p>
          <a:p>
            <a:r>
              <a:rPr lang="en-US" altLang="en-US" dirty="0"/>
              <a:t>Boot loaders frequently allow various boot states, such as single user mode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xmlns="" id="{D37D0B20-2573-4F33-B46D-85291214EDD3}"/>
              </a:ext>
            </a:extLst>
          </p:cNvPr>
          <p:cNvSpPr>
            <a:spLocks noGrp="1" noChangeArrowheads="1"/>
          </p:cNvSpPr>
          <p:nvPr>
            <p:ph type="title"/>
          </p:nvPr>
        </p:nvSpPr>
        <p:spPr>
          <a:xfrm>
            <a:off x="1090613" y="108633"/>
            <a:ext cx="7596187" cy="576262"/>
          </a:xfrm>
        </p:spPr>
        <p:txBody>
          <a:bodyPr/>
          <a:lstStyle/>
          <a:p>
            <a:pPr eaLnBrk="1" hangingPunct="1"/>
            <a:r>
              <a:rPr lang="en-US" altLang="en-US" dirty="0"/>
              <a:t>Operating-System Debugging</a:t>
            </a:r>
          </a:p>
        </p:txBody>
      </p:sp>
      <p:sp>
        <p:nvSpPr>
          <p:cNvPr id="107523" name="Content Placeholder 2">
            <a:extLst>
              <a:ext uri="{FF2B5EF4-FFF2-40B4-BE49-F238E27FC236}">
                <a16:creationId xmlns:a16="http://schemas.microsoft.com/office/drawing/2014/main" xmlns="" id="{09BD28EB-4A21-4422-9ABC-1A17E1FEC3C0}"/>
              </a:ext>
            </a:extLst>
          </p:cNvPr>
          <p:cNvSpPr>
            <a:spLocks noGrp="1" noChangeArrowheads="1"/>
          </p:cNvSpPr>
          <p:nvPr>
            <p:ph idx="1"/>
          </p:nvPr>
        </p:nvSpPr>
        <p:spPr>
          <a:xfrm>
            <a:off x="806450" y="1233488"/>
            <a:ext cx="7753350" cy="4910137"/>
          </a:xfrm>
        </p:spPr>
        <p:txBody>
          <a:bodyPr/>
          <a:lstStyle/>
          <a:p>
            <a:r>
              <a:rPr lang="en-US" altLang="en-US" b="1" dirty="0">
                <a:solidFill>
                  <a:srgbClr val="3366FF"/>
                </a:solidFill>
              </a:rPr>
              <a:t>Debugging</a:t>
            </a:r>
            <a:r>
              <a:rPr lang="en-US" altLang="en-US" dirty="0">
                <a:solidFill>
                  <a:srgbClr val="3366FF"/>
                </a:solidFill>
              </a:rPr>
              <a:t> </a:t>
            </a:r>
            <a:r>
              <a:rPr lang="en-US" altLang="en-US" dirty="0"/>
              <a:t>is finding and fixing errors, or </a:t>
            </a:r>
            <a:r>
              <a:rPr lang="en-US" altLang="en-US" b="1" dirty="0">
                <a:solidFill>
                  <a:srgbClr val="3366FF"/>
                </a:solidFill>
              </a:rPr>
              <a:t>bugs</a:t>
            </a:r>
          </a:p>
          <a:p>
            <a:r>
              <a:rPr lang="en-US" altLang="en-US" dirty="0"/>
              <a:t>Also</a:t>
            </a:r>
            <a:r>
              <a:rPr lang="en-US" altLang="en-US" b="1" dirty="0">
                <a:solidFill>
                  <a:srgbClr val="3366FF"/>
                </a:solidFill>
              </a:rPr>
              <a:t> performance tuning</a:t>
            </a:r>
          </a:p>
          <a:p>
            <a:r>
              <a:rPr lang="en-US" altLang="en-US" dirty="0"/>
              <a:t>OS generate </a:t>
            </a:r>
            <a:r>
              <a:rPr lang="en-US" altLang="en-US" b="1" dirty="0">
                <a:solidFill>
                  <a:srgbClr val="3366FF"/>
                </a:solidFill>
              </a:rPr>
              <a:t>log files</a:t>
            </a:r>
            <a:r>
              <a:rPr lang="en-US" altLang="en-US" dirty="0">
                <a:solidFill>
                  <a:srgbClr val="3366FF"/>
                </a:solidFill>
              </a:rPr>
              <a:t> </a:t>
            </a:r>
            <a:r>
              <a:rPr lang="en-US" altLang="en-US" dirty="0">
                <a:solidFill>
                  <a:srgbClr val="000000"/>
                </a:solidFill>
              </a:rPr>
              <a:t>containing error information</a:t>
            </a:r>
          </a:p>
          <a:p>
            <a:r>
              <a:rPr lang="en-US" altLang="en-US" dirty="0">
                <a:solidFill>
                  <a:srgbClr val="000000"/>
                </a:solidFill>
              </a:rPr>
              <a:t>Failure of an application can generate </a:t>
            </a:r>
            <a:r>
              <a:rPr lang="en-US" altLang="en-US" b="1" dirty="0">
                <a:solidFill>
                  <a:srgbClr val="3366FF"/>
                </a:solidFill>
              </a:rPr>
              <a:t>core dump</a:t>
            </a:r>
            <a:r>
              <a:rPr lang="en-US" altLang="en-US" dirty="0">
                <a:solidFill>
                  <a:srgbClr val="3366FF"/>
                </a:solidFill>
              </a:rPr>
              <a:t> </a:t>
            </a:r>
            <a:r>
              <a:rPr lang="en-US" altLang="en-US" dirty="0">
                <a:solidFill>
                  <a:srgbClr val="000000"/>
                </a:solidFill>
              </a:rPr>
              <a:t>file capturing memory of the process</a:t>
            </a:r>
          </a:p>
          <a:p>
            <a:r>
              <a:rPr lang="en-US" altLang="en-US" dirty="0">
                <a:solidFill>
                  <a:srgbClr val="000000"/>
                </a:solidFill>
              </a:rPr>
              <a:t>Operating system failure can generate </a:t>
            </a:r>
            <a:r>
              <a:rPr lang="en-US" altLang="en-US" b="1" dirty="0">
                <a:solidFill>
                  <a:srgbClr val="3366FF"/>
                </a:solidFill>
              </a:rPr>
              <a:t>crash dump</a:t>
            </a:r>
            <a:r>
              <a:rPr lang="en-US" altLang="en-US" dirty="0">
                <a:solidFill>
                  <a:srgbClr val="3366FF"/>
                </a:solidFill>
              </a:rPr>
              <a:t> </a:t>
            </a:r>
            <a:r>
              <a:rPr lang="en-US" altLang="en-US" dirty="0">
                <a:solidFill>
                  <a:srgbClr val="000000"/>
                </a:solidFill>
              </a:rPr>
              <a:t>file containing kernel memory</a:t>
            </a:r>
          </a:p>
          <a:p>
            <a:r>
              <a:rPr lang="en-US" altLang="en-US" dirty="0">
                <a:solidFill>
                  <a:srgbClr val="000000"/>
                </a:solidFill>
              </a:rPr>
              <a:t>Beyond crashes, performance tuning can optimize system performance</a:t>
            </a:r>
          </a:p>
          <a:p>
            <a:pPr lvl="1"/>
            <a:r>
              <a:rPr lang="en-US" altLang="en-US" dirty="0">
                <a:solidFill>
                  <a:srgbClr val="000000"/>
                </a:solidFill>
              </a:rPr>
              <a:t>Sometimes using </a:t>
            </a:r>
            <a:r>
              <a:rPr lang="en-US" altLang="en-US" b="1" i="1" dirty="0">
                <a:solidFill>
                  <a:srgbClr val="000000"/>
                </a:solidFill>
              </a:rPr>
              <a:t>trace listings</a:t>
            </a:r>
            <a:r>
              <a:rPr lang="en-US" altLang="en-US" dirty="0">
                <a:solidFill>
                  <a:srgbClr val="000000"/>
                </a:solidFill>
              </a:rPr>
              <a:t> of activities, recorded for analysis</a:t>
            </a:r>
          </a:p>
          <a:p>
            <a:pPr lvl="1"/>
            <a:r>
              <a:rPr lang="en-US" altLang="en-US" b="1" dirty="0">
                <a:solidFill>
                  <a:srgbClr val="3366FF"/>
                </a:solidFill>
              </a:rPr>
              <a:t>Profiling</a:t>
            </a:r>
            <a:r>
              <a:rPr lang="en-US" altLang="en-US" dirty="0">
                <a:solidFill>
                  <a:srgbClr val="000000"/>
                </a:solidFill>
              </a:rPr>
              <a:t> is periodic sampling of instruction pointer to look for statistical trends</a:t>
            </a:r>
          </a:p>
          <a:p>
            <a:pPr marL="0" indent="0">
              <a:buNone/>
            </a:pPr>
            <a:r>
              <a:rPr lang="en-US" altLang="en-US" dirty="0">
                <a:solidFill>
                  <a:srgbClr val="000000"/>
                </a:solidFill>
              </a:rPr>
              <a:t>Kernighan</a:t>
            </a:r>
            <a:r>
              <a:rPr lang="ja-JP" altLang="en-US" dirty="0">
                <a:solidFill>
                  <a:srgbClr val="000000"/>
                </a:solidFill>
              </a:rPr>
              <a:t>’</a:t>
            </a:r>
            <a:r>
              <a:rPr lang="en-US" altLang="ja-JP" dirty="0">
                <a:solidFill>
                  <a:srgbClr val="000000"/>
                </a:solidFill>
              </a:rPr>
              <a:t>s Law: </a:t>
            </a:r>
            <a:r>
              <a:rPr lang="ja-JP" altLang="en-US" dirty="0"/>
              <a:t>“</a:t>
            </a:r>
            <a:r>
              <a:rPr lang="en-US" altLang="ja-JP" dirty="0"/>
              <a:t>Debugging is twice as hard as writing the code in the first place. Therefore, if you write the code as cleverly as possible, you are, by definition, not smart enough to debug it.</a:t>
            </a:r>
            <a:r>
              <a:rPr lang="ja-JP" altLang="en-US" dirty="0"/>
              <a:t>”</a:t>
            </a:r>
            <a:endParaRPr lang="en-US" altLang="en-US" dirty="0">
              <a:solidFill>
                <a:srgbClr val="000000"/>
              </a:solidFill>
            </a:endParaRPr>
          </a:p>
          <a:p>
            <a:pPr>
              <a:buFont typeface="Monotype Sorts" pitchFamily="-84" charset="2"/>
              <a:buNone/>
            </a:pPr>
            <a:endParaRPr lang="en-US"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xmlns="" id="{FBDC80E5-B72D-4043-9076-486889434A4D}"/>
              </a:ext>
            </a:extLst>
          </p:cNvPr>
          <p:cNvSpPr>
            <a:spLocks noGrp="1" noChangeArrowheads="1"/>
          </p:cNvSpPr>
          <p:nvPr>
            <p:ph type="title"/>
          </p:nvPr>
        </p:nvSpPr>
        <p:spPr>
          <a:xfrm>
            <a:off x="1090613" y="220663"/>
            <a:ext cx="7400925" cy="576262"/>
          </a:xfrm>
        </p:spPr>
        <p:txBody>
          <a:bodyPr/>
          <a:lstStyle/>
          <a:p>
            <a:pPr eaLnBrk="1" hangingPunct="1"/>
            <a:r>
              <a:rPr lang="en-US" altLang="en-US"/>
              <a:t>Performance Tuning</a:t>
            </a:r>
          </a:p>
        </p:txBody>
      </p:sp>
      <p:sp>
        <p:nvSpPr>
          <p:cNvPr id="109571" name="Content Placeholder 2">
            <a:extLst>
              <a:ext uri="{FF2B5EF4-FFF2-40B4-BE49-F238E27FC236}">
                <a16:creationId xmlns:a16="http://schemas.microsoft.com/office/drawing/2014/main" xmlns="" id="{5960A5C5-E69B-4534-A6AA-022222737FDF}"/>
              </a:ext>
            </a:extLst>
          </p:cNvPr>
          <p:cNvSpPr>
            <a:spLocks noGrp="1" noChangeArrowheads="1"/>
          </p:cNvSpPr>
          <p:nvPr>
            <p:ph idx="1"/>
          </p:nvPr>
        </p:nvSpPr>
        <p:spPr>
          <a:xfrm>
            <a:off x="806450" y="1233488"/>
            <a:ext cx="7685088" cy="4910137"/>
          </a:xfrm>
        </p:spPr>
        <p:txBody>
          <a:bodyPr/>
          <a:lstStyle/>
          <a:p>
            <a:r>
              <a:rPr lang="en-US" altLang="en-US"/>
              <a:t>Improve performance by removing bottlenecks</a:t>
            </a:r>
          </a:p>
          <a:p>
            <a:r>
              <a:rPr lang="en-US" altLang="en-US"/>
              <a:t>OS must provide means of computing and displaying measures of system behavior</a:t>
            </a:r>
            <a:endParaRPr lang="en-US" altLang="en-US">
              <a:solidFill>
                <a:srgbClr val="000000"/>
              </a:solidFill>
            </a:endParaRPr>
          </a:p>
          <a:p>
            <a:r>
              <a:rPr lang="en-US" altLang="en-US">
                <a:solidFill>
                  <a:srgbClr val="000000"/>
                </a:solidFill>
              </a:rPr>
              <a:t>For example, “top” program or Windows Task Manager</a:t>
            </a:r>
            <a:endParaRPr lang="en-US" altLang="en-US"/>
          </a:p>
        </p:txBody>
      </p:sp>
      <p:pic>
        <p:nvPicPr>
          <p:cNvPr id="109572" name="Picture 2">
            <a:extLst>
              <a:ext uri="{FF2B5EF4-FFF2-40B4-BE49-F238E27FC236}">
                <a16:creationId xmlns:a16="http://schemas.microsoft.com/office/drawing/2014/main" xmlns="" id="{4DA4B68A-E5CA-40EB-BEDC-C4CD4DBC19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413" y="2720975"/>
            <a:ext cx="6389687"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xmlns="" id="{3E5AB062-C148-4A7D-BB07-8D5065AEF458}"/>
              </a:ext>
            </a:extLst>
          </p:cNvPr>
          <p:cNvSpPr>
            <a:spLocks noGrp="1" noChangeArrowheads="1"/>
          </p:cNvSpPr>
          <p:nvPr>
            <p:ph type="title"/>
          </p:nvPr>
        </p:nvSpPr>
        <p:spPr>
          <a:xfrm>
            <a:off x="800100" y="220663"/>
            <a:ext cx="7720013" cy="576262"/>
          </a:xfrm>
        </p:spPr>
        <p:txBody>
          <a:bodyPr/>
          <a:lstStyle/>
          <a:p>
            <a:pPr eaLnBrk="1" hangingPunct="1"/>
            <a:r>
              <a:rPr lang="en-US" altLang="en-US"/>
              <a:t>Tracing</a:t>
            </a:r>
          </a:p>
        </p:txBody>
      </p:sp>
      <p:sp>
        <p:nvSpPr>
          <p:cNvPr id="111619" name="Content Placeholder 2">
            <a:extLst>
              <a:ext uri="{FF2B5EF4-FFF2-40B4-BE49-F238E27FC236}">
                <a16:creationId xmlns:a16="http://schemas.microsoft.com/office/drawing/2014/main" xmlns="" id="{AEB41930-1685-412F-A8A7-319AF8289000}"/>
              </a:ext>
            </a:extLst>
          </p:cNvPr>
          <p:cNvSpPr txBox="1">
            <a:spLocks/>
          </p:cNvSpPr>
          <p:nvPr/>
        </p:nvSpPr>
        <p:spPr bwMode="auto">
          <a:xfrm>
            <a:off x="806451" y="1095605"/>
            <a:ext cx="6341836" cy="4789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200150" indent="-28575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dirty="0">
                <a:solidFill>
                  <a:srgbClr val="000000"/>
                </a:solidFill>
              </a:rPr>
              <a:t>Collects data for a specific event, such as steps involved in a system call invocation</a:t>
            </a:r>
          </a:p>
          <a:p>
            <a:r>
              <a:rPr lang="en-US" altLang="en-US" dirty="0">
                <a:solidFill>
                  <a:srgbClr val="000000"/>
                </a:solidFill>
              </a:rPr>
              <a:t>Tools include</a:t>
            </a:r>
          </a:p>
          <a:p>
            <a:pPr lvl="1"/>
            <a:r>
              <a:rPr lang="en-US" altLang="en-US" dirty="0" err="1">
                <a:solidFill>
                  <a:srgbClr val="000000"/>
                </a:solidFill>
              </a:rPr>
              <a:t>strace</a:t>
            </a:r>
            <a:r>
              <a:rPr lang="en-US" altLang="en-US" dirty="0">
                <a:solidFill>
                  <a:srgbClr val="000000"/>
                </a:solidFill>
              </a:rPr>
              <a:t> – trace system calls invoked by a process</a:t>
            </a:r>
          </a:p>
          <a:p>
            <a:pPr lvl="1"/>
            <a:r>
              <a:rPr lang="en-US" altLang="en-US" dirty="0" err="1">
                <a:solidFill>
                  <a:srgbClr val="000000"/>
                </a:solidFill>
              </a:rPr>
              <a:t>gdb</a:t>
            </a:r>
            <a:r>
              <a:rPr lang="en-US" altLang="en-US" dirty="0">
                <a:solidFill>
                  <a:srgbClr val="000000"/>
                </a:solidFill>
              </a:rPr>
              <a:t> – source-level debugger</a:t>
            </a:r>
          </a:p>
          <a:p>
            <a:pPr lvl="1"/>
            <a:r>
              <a:rPr lang="en-US" altLang="en-US" dirty="0">
                <a:solidFill>
                  <a:srgbClr val="000000"/>
                </a:solidFill>
              </a:rPr>
              <a:t>perf – collection of Linux performance tools</a:t>
            </a:r>
          </a:p>
          <a:p>
            <a:pPr lvl="1"/>
            <a:r>
              <a:rPr lang="en-US" altLang="en-US" dirty="0" err="1">
                <a:solidFill>
                  <a:srgbClr val="000000"/>
                </a:solidFill>
              </a:rPr>
              <a:t>tcpdump</a:t>
            </a:r>
            <a:r>
              <a:rPr lang="en-US" altLang="en-US" dirty="0">
                <a:solidFill>
                  <a:srgbClr val="000000"/>
                </a:solidFill>
              </a:rPr>
              <a:t> – collects network packets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xmlns="" id="{7F382614-8441-442A-8EB2-AD9636A59B18}"/>
              </a:ext>
            </a:extLst>
          </p:cNvPr>
          <p:cNvSpPr>
            <a:spLocks noGrp="1" noChangeArrowheads="1"/>
          </p:cNvSpPr>
          <p:nvPr>
            <p:ph type="title"/>
          </p:nvPr>
        </p:nvSpPr>
        <p:spPr>
          <a:xfrm>
            <a:off x="800100" y="220663"/>
            <a:ext cx="7772400" cy="576262"/>
          </a:xfrm>
        </p:spPr>
        <p:txBody>
          <a:bodyPr/>
          <a:lstStyle/>
          <a:p>
            <a:pPr eaLnBrk="1" hangingPunct="1"/>
            <a:r>
              <a:rPr lang="en-US" altLang="en-US"/>
              <a:t>BCC</a:t>
            </a:r>
          </a:p>
        </p:txBody>
      </p:sp>
      <p:sp>
        <p:nvSpPr>
          <p:cNvPr id="113667" name="Content Placeholder 2">
            <a:extLst>
              <a:ext uri="{FF2B5EF4-FFF2-40B4-BE49-F238E27FC236}">
                <a16:creationId xmlns:a16="http://schemas.microsoft.com/office/drawing/2014/main" xmlns="" id="{4EA39B5D-A2AE-4C8D-8F8F-C51BEE190F60}"/>
              </a:ext>
            </a:extLst>
          </p:cNvPr>
          <p:cNvSpPr txBox="1">
            <a:spLocks/>
          </p:cNvSpPr>
          <p:nvPr/>
        </p:nvSpPr>
        <p:spPr bwMode="auto">
          <a:xfrm>
            <a:off x="806450" y="1233488"/>
            <a:ext cx="7766050"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a:solidFill>
                  <a:srgbClr val="000000"/>
                </a:solidFill>
              </a:rPr>
              <a:t>Debugging interactions between user-level and kernel code nearly impossible without toolset that understands both and an instrument their actions</a:t>
            </a:r>
          </a:p>
          <a:p>
            <a:r>
              <a:rPr lang="en-US" altLang="en-US">
                <a:solidFill>
                  <a:srgbClr val="000000"/>
                </a:solidFill>
              </a:rPr>
              <a:t>BCC (BPF Compiler Collection) is a rich toolkit providing tracing features for Linux</a:t>
            </a:r>
          </a:p>
          <a:p>
            <a:pPr lvl="1"/>
            <a:r>
              <a:rPr lang="en-US" altLang="en-US">
                <a:solidFill>
                  <a:srgbClr val="000000"/>
                </a:solidFill>
              </a:rPr>
              <a:t>See also the original DTrace</a:t>
            </a:r>
          </a:p>
          <a:p>
            <a:r>
              <a:rPr lang="en-US" altLang="en-US">
                <a:solidFill>
                  <a:srgbClr val="000000"/>
                </a:solidFill>
              </a:rPr>
              <a:t>For example, disksnoop.py traces disk I/O activity</a:t>
            </a: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r>
              <a:rPr lang="en-US" altLang="en-US">
                <a:solidFill>
                  <a:srgbClr val="000000"/>
                </a:solidFill>
              </a:rPr>
              <a:t>Many other tools (next slide)</a:t>
            </a:r>
          </a:p>
        </p:txBody>
      </p:sp>
      <p:pic>
        <p:nvPicPr>
          <p:cNvPr id="113668" name="Picture 2">
            <a:extLst>
              <a:ext uri="{FF2B5EF4-FFF2-40B4-BE49-F238E27FC236}">
                <a16:creationId xmlns:a16="http://schemas.microsoft.com/office/drawing/2014/main" xmlns="" id="{B1120918-AE53-48E2-B5A4-20DE38986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775" y="3549650"/>
            <a:ext cx="4953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xmlns="" id="{A3232E78-1799-45A9-9B95-C16D5B631AF1}"/>
              </a:ext>
            </a:extLst>
          </p:cNvPr>
          <p:cNvSpPr>
            <a:spLocks noGrp="1" noChangeArrowheads="1"/>
          </p:cNvSpPr>
          <p:nvPr>
            <p:ph type="title"/>
          </p:nvPr>
        </p:nvSpPr>
        <p:spPr>
          <a:xfrm>
            <a:off x="800100" y="220663"/>
            <a:ext cx="7691438" cy="576262"/>
          </a:xfrm>
        </p:spPr>
        <p:txBody>
          <a:bodyPr/>
          <a:lstStyle/>
          <a:p>
            <a:pPr eaLnBrk="1" hangingPunct="1"/>
            <a:r>
              <a:rPr lang="en-US" altLang="en-US"/>
              <a:t>Linux bcc/BPF Tracing Tools</a:t>
            </a:r>
          </a:p>
        </p:txBody>
      </p:sp>
      <p:pic>
        <p:nvPicPr>
          <p:cNvPr id="115715" name="Picture 3">
            <a:extLst>
              <a:ext uri="{FF2B5EF4-FFF2-40B4-BE49-F238E27FC236}">
                <a16:creationId xmlns:a16="http://schemas.microsoft.com/office/drawing/2014/main" xmlns="" id="{4785D27E-8BE3-4317-8EE3-9C44AB56CC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50" y="914400"/>
            <a:ext cx="75311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xmlns="" id="{2C62F9A8-4DAA-4F8E-8650-F234095DF993}"/>
              </a:ext>
            </a:extLst>
          </p:cNvPr>
          <p:cNvSpPr>
            <a:spLocks noGrp="1" noChangeArrowheads="1"/>
          </p:cNvSpPr>
          <p:nvPr>
            <p:ph type="ctrTitle"/>
          </p:nvPr>
        </p:nvSpPr>
        <p:spPr/>
        <p:txBody>
          <a:bodyPr/>
          <a:lstStyle/>
          <a:p>
            <a:pPr eaLnBrk="1" hangingPunct="1"/>
            <a:r>
              <a:rPr lang="en-US" altLang="en-US" dirty="0"/>
              <a:t>End of Chapter 2b</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xmlns="" id="{AED6B521-18A7-4439-A63E-29BB58B6FD3B}"/>
              </a:ext>
            </a:extLst>
          </p:cNvPr>
          <p:cNvSpPr>
            <a:spLocks noGrp="1" noChangeArrowheads="1"/>
          </p:cNvSpPr>
          <p:nvPr>
            <p:ph type="title"/>
          </p:nvPr>
        </p:nvSpPr>
        <p:spPr>
          <a:xfrm>
            <a:off x="457200" y="165137"/>
            <a:ext cx="8077200" cy="576263"/>
          </a:xfrm>
        </p:spPr>
        <p:txBody>
          <a:bodyPr/>
          <a:lstStyle/>
          <a:p>
            <a:pPr eaLnBrk="1" hangingPunct="1"/>
            <a:r>
              <a:rPr lang="en-US" altLang="en-US" dirty="0"/>
              <a:t>Objectives</a:t>
            </a:r>
          </a:p>
        </p:txBody>
      </p:sp>
      <p:sp>
        <p:nvSpPr>
          <p:cNvPr id="9219" name="Rectangle 3">
            <a:extLst>
              <a:ext uri="{FF2B5EF4-FFF2-40B4-BE49-F238E27FC236}">
                <a16:creationId xmlns:a16="http://schemas.microsoft.com/office/drawing/2014/main" xmlns="" id="{6D078653-D1C2-4F9E-AC34-145815C46F6A}"/>
              </a:ext>
            </a:extLst>
          </p:cNvPr>
          <p:cNvSpPr>
            <a:spLocks noGrp="1" noChangeArrowheads="1"/>
          </p:cNvSpPr>
          <p:nvPr>
            <p:ph type="body" idx="1"/>
          </p:nvPr>
        </p:nvSpPr>
        <p:spPr>
          <a:xfrm>
            <a:off x="868363" y="1233489"/>
            <a:ext cx="6868868" cy="4262959"/>
          </a:xfrm>
        </p:spPr>
        <p:txBody>
          <a:bodyPr/>
          <a:lstStyle/>
          <a:p>
            <a:r>
              <a:rPr lang="en-US" altLang="en-US" dirty="0"/>
              <a:t>Compare and contrast monolithic, layered, microkernel, modular, and hybrid strategies for designing operating systems</a:t>
            </a:r>
          </a:p>
          <a:p>
            <a:r>
              <a:rPr lang="en-US" altLang="en-US" dirty="0"/>
              <a:t>Illustrate the process for booting an operating system</a:t>
            </a:r>
          </a:p>
          <a:p>
            <a:r>
              <a:rPr lang="en-US" altLang="en-US" dirty="0"/>
              <a:t>Apply tools for monitoring operating system performance</a:t>
            </a:r>
          </a:p>
          <a:p>
            <a:r>
              <a:rPr lang="en-US" altLang="en-US" dirty="0"/>
              <a:t>Design and implement kernel modules for interacting with a Linux kernel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658" name="Rectangle 1026">
            <a:extLst>
              <a:ext uri="{FF2B5EF4-FFF2-40B4-BE49-F238E27FC236}">
                <a16:creationId xmlns:a16="http://schemas.microsoft.com/office/drawing/2014/main" xmlns="" id="{D00B8CF2-4503-4D02-BCAF-03B386FC6B16}"/>
              </a:ext>
            </a:extLst>
          </p:cNvPr>
          <p:cNvSpPr>
            <a:spLocks noGrp="1" noChangeArrowheads="1"/>
          </p:cNvSpPr>
          <p:nvPr>
            <p:ph type="title"/>
          </p:nvPr>
        </p:nvSpPr>
        <p:spPr>
          <a:xfrm>
            <a:off x="1079500" y="155141"/>
            <a:ext cx="7712075" cy="576262"/>
          </a:xfrm>
        </p:spPr>
        <p:txBody>
          <a:bodyPr/>
          <a:lstStyle/>
          <a:p>
            <a:pPr eaLnBrk="1" hangingPunct="1"/>
            <a:r>
              <a:rPr lang="en-US" altLang="en-US" sz="2800" dirty="0"/>
              <a:t>Design and Implementation</a:t>
            </a:r>
          </a:p>
        </p:txBody>
      </p:sp>
      <p:sp>
        <p:nvSpPr>
          <p:cNvPr id="70659" name="Rectangle 1027">
            <a:extLst>
              <a:ext uri="{FF2B5EF4-FFF2-40B4-BE49-F238E27FC236}">
                <a16:creationId xmlns:a16="http://schemas.microsoft.com/office/drawing/2014/main" xmlns="" id="{ED7882A4-6BC0-4135-94AC-5AE6FAF5E5A6}"/>
              </a:ext>
            </a:extLst>
          </p:cNvPr>
          <p:cNvSpPr>
            <a:spLocks noGrp="1" noChangeArrowheads="1"/>
          </p:cNvSpPr>
          <p:nvPr>
            <p:ph idx="1"/>
          </p:nvPr>
        </p:nvSpPr>
        <p:spPr>
          <a:xfrm>
            <a:off x="838200" y="1220788"/>
            <a:ext cx="7375525" cy="5006975"/>
          </a:xfrm>
        </p:spPr>
        <p:txBody>
          <a:bodyPr/>
          <a:lstStyle/>
          <a:p>
            <a:r>
              <a:rPr lang="en-US" altLang="en-US" dirty="0"/>
              <a:t>Design and Implementation of OS is not </a:t>
            </a:r>
            <a:r>
              <a:rPr lang="ja-JP" altLang="en-US" dirty="0"/>
              <a:t>“</a:t>
            </a:r>
            <a:r>
              <a:rPr lang="en-US" altLang="ja-JP" dirty="0"/>
              <a:t>solvable”, but some approaches have proven successful</a:t>
            </a:r>
            <a:endParaRPr lang="en-US" altLang="en-US" sz="800" dirty="0"/>
          </a:p>
          <a:p>
            <a:r>
              <a:rPr lang="en-US" altLang="en-US" dirty="0"/>
              <a:t>Internal structure of different Operating Systems  can vary widely</a:t>
            </a:r>
            <a:endParaRPr lang="en-US" altLang="en-US" sz="800" dirty="0"/>
          </a:p>
          <a:p>
            <a:r>
              <a:rPr lang="en-US" altLang="en-US" dirty="0"/>
              <a:t>Start the design by defining goals and specifications </a:t>
            </a:r>
            <a:endParaRPr lang="en-US" altLang="en-US" sz="800" dirty="0"/>
          </a:p>
          <a:p>
            <a:r>
              <a:rPr lang="en-US" altLang="en-US" dirty="0"/>
              <a:t>Affected by choice of hardware, type of system</a:t>
            </a:r>
            <a:endParaRPr lang="en-US" altLang="en-US" sz="800" dirty="0"/>
          </a:p>
          <a:p>
            <a:r>
              <a:rPr lang="en-US" altLang="en-US" b="1" dirty="0">
                <a:solidFill>
                  <a:srgbClr val="3366FF"/>
                </a:solidFill>
              </a:rPr>
              <a:t>User </a:t>
            </a:r>
            <a:r>
              <a:rPr lang="en-US" altLang="en-US" dirty="0"/>
              <a:t>goals and </a:t>
            </a:r>
            <a:r>
              <a:rPr lang="en-US" altLang="en-US" b="1" dirty="0">
                <a:solidFill>
                  <a:srgbClr val="3366FF"/>
                </a:solidFill>
              </a:rPr>
              <a:t>System </a:t>
            </a:r>
            <a:r>
              <a:rPr lang="en-US" altLang="en-US" dirty="0"/>
              <a:t>goals</a:t>
            </a:r>
          </a:p>
          <a:p>
            <a:pPr lvl="1"/>
            <a:r>
              <a:rPr lang="en-US" altLang="en-US" dirty="0"/>
              <a:t>User goals – operating system should be convenient to use, easy to learn, reliable, safe, and fast</a:t>
            </a:r>
          </a:p>
          <a:p>
            <a:pPr lvl="1"/>
            <a:r>
              <a:rPr lang="en-US" altLang="en-US" dirty="0"/>
              <a:t>System goals – operating system should be easy to design, implement, and maintain, as well as flexible, reliable, error-free, and efficient</a:t>
            </a:r>
          </a:p>
          <a:p>
            <a:r>
              <a:rPr lang="en-US" altLang="en-US" dirty="0"/>
              <a:t>Specifying and designing an OS is highly creative task of </a:t>
            </a:r>
            <a:r>
              <a:rPr lang="en-US" altLang="en-US" b="1" dirty="0">
                <a:solidFill>
                  <a:srgbClr val="3366FF"/>
                </a:solidFill>
              </a:rPr>
              <a:t>software engineering</a:t>
            </a:r>
          </a:p>
          <a:p>
            <a:endParaRPr lang="en-US" altLang="en-US" dirty="0"/>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xmlns="" id="{A9B47C81-CC5F-41DF-A7CB-841B5D4FAD93}"/>
              </a:ext>
            </a:extLst>
          </p:cNvPr>
          <p:cNvSpPr>
            <a:spLocks noGrp="1" noChangeArrowheads="1"/>
          </p:cNvSpPr>
          <p:nvPr>
            <p:ph type="title"/>
          </p:nvPr>
        </p:nvSpPr>
        <p:spPr>
          <a:xfrm>
            <a:off x="495300" y="217488"/>
            <a:ext cx="8072438" cy="576262"/>
          </a:xfrm>
        </p:spPr>
        <p:txBody>
          <a:bodyPr/>
          <a:lstStyle/>
          <a:p>
            <a:pPr eaLnBrk="1" hangingPunct="1"/>
            <a:r>
              <a:rPr lang="en-US" altLang="en-US"/>
              <a:t>Implementation</a:t>
            </a:r>
          </a:p>
        </p:txBody>
      </p:sp>
      <p:sp>
        <p:nvSpPr>
          <p:cNvPr id="74755" name="Rectangle 3">
            <a:extLst>
              <a:ext uri="{FF2B5EF4-FFF2-40B4-BE49-F238E27FC236}">
                <a16:creationId xmlns:a16="http://schemas.microsoft.com/office/drawing/2014/main" xmlns="" id="{E46642F7-9177-432C-8182-DEEABD676CA3}"/>
              </a:ext>
            </a:extLst>
          </p:cNvPr>
          <p:cNvSpPr>
            <a:spLocks noGrp="1" noChangeArrowheads="1"/>
          </p:cNvSpPr>
          <p:nvPr>
            <p:ph type="body" idx="1"/>
          </p:nvPr>
        </p:nvSpPr>
        <p:spPr>
          <a:xfrm>
            <a:off x="825500" y="1092200"/>
            <a:ext cx="7713663" cy="4530725"/>
          </a:xfrm>
        </p:spPr>
        <p:txBody>
          <a:bodyPr/>
          <a:lstStyle/>
          <a:p>
            <a:r>
              <a:rPr lang="en-US" altLang="en-US"/>
              <a:t>Much variation</a:t>
            </a:r>
          </a:p>
          <a:p>
            <a:pPr lvl="1"/>
            <a:r>
              <a:rPr lang="en-US" altLang="en-US"/>
              <a:t>Early OSes in assembly language</a:t>
            </a:r>
          </a:p>
          <a:p>
            <a:pPr lvl="1"/>
            <a:r>
              <a:rPr lang="en-US" altLang="en-US"/>
              <a:t>Then system programming languages like Algol, PL/1</a:t>
            </a:r>
          </a:p>
          <a:p>
            <a:pPr lvl="1"/>
            <a:r>
              <a:rPr lang="en-US" altLang="en-US"/>
              <a:t>Now C, C++</a:t>
            </a:r>
          </a:p>
          <a:p>
            <a:r>
              <a:rPr lang="en-US" altLang="en-US"/>
              <a:t>Actually usually a mix of languages</a:t>
            </a:r>
          </a:p>
          <a:p>
            <a:pPr lvl="1"/>
            <a:r>
              <a:rPr lang="en-US" altLang="en-US"/>
              <a:t>Lowest levels in assembly</a:t>
            </a:r>
          </a:p>
          <a:p>
            <a:pPr lvl="1"/>
            <a:r>
              <a:rPr lang="en-US" altLang="en-US"/>
              <a:t>Main body in C</a:t>
            </a:r>
          </a:p>
          <a:p>
            <a:pPr lvl="1"/>
            <a:r>
              <a:rPr lang="en-US" altLang="en-US"/>
              <a:t>Systems programs in C, C++, scripting languages like PERL, Python, shell scripts</a:t>
            </a:r>
          </a:p>
          <a:p>
            <a:r>
              <a:rPr lang="en-US" altLang="en-US"/>
              <a:t>More high-level language easier to</a:t>
            </a:r>
            <a:r>
              <a:rPr lang="en-US" altLang="en-US" b="1">
                <a:solidFill>
                  <a:srgbClr val="3366FF"/>
                </a:solidFill>
              </a:rPr>
              <a:t> port </a:t>
            </a:r>
            <a:r>
              <a:rPr lang="en-US" altLang="en-US"/>
              <a:t>to other hardware</a:t>
            </a:r>
          </a:p>
          <a:p>
            <a:pPr lvl="1"/>
            <a:r>
              <a:rPr lang="en-US" altLang="en-US"/>
              <a:t>But slower</a:t>
            </a:r>
          </a:p>
          <a:p>
            <a:r>
              <a:rPr lang="en-US" altLang="en-US" b="1">
                <a:solidFill>
                  <a:srgbClr val="3366FF"/>
                </a:solidFill>
              </a:rPr>
              <a:t>Emulation</a:t>
            </a:r>
            <a:r>
              <a:rPr lang="en-US" altLang="en-US"/>
              <a:t> can allow an OS to run on non-native hardware</a:t>
            </a:r>
          </a:p>
          <a:p>
            <a:pPr>
              <a:buFont typeface="Monotype Sorts" pitchFamily="-84" charset="2"/>
              <a:buNone/>
            </a:pPr>
            <a:endParaRPr lang="en-US" altLang="en-US"/>
          </a:p>
          <a:p>
            <a:pPr>
              <a:buFont typeface="Monotype Sorts" pitchFamily="-84" charset="2"/>
              <a:buNone/>
            </a:pPr>
            <a:endParaRPr lang="en-US"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xmlns="" id="{6CD12CFE-09B0-48A4-9AEE-9A58E11BB892}"/>
              </a:ext>
            </a:extLst>
          </p:cNvPr>
          <p:cNvSpPr>
            <a:spLocks noGrp="1" noChangeArrowheads="1"/>
          </p:cNvSpPr>
          <p:nvPr>
            <p:ph type="title"/>
          </p:nvPr>
        </p:nvSpPr>
        <p:spPr>
          <a:xfrm>
            <a:off x="457200" y="220663"/>
            <a:ext cx="8229600" cy="576262"/>
          </a:xfrm>
        </p:spPr>
        <p:txBody>
          <a:bodyPr/>
          <a:lstStyle/>
          <a:p>
            <a:r>
              <a:rPr lang="en-US" altLang="en-US"/>
              <a:t>Operating System Structure</a:t>
            </a:r>
          </a:p>
        </p:txBody>
      </p:sp>
      <p:sp>
        <p:nvSpPr>
          <p:cNvPr id="76803" name="Content Placeholder 2">
            <a:extLst>
              <a:ext uri="{FF2B5EF4-FFF2-40B4-BE49-F238E27FC236}">
                <a16:creationId xmlns:a16="http://schemas.microsoft.com/office/drawing/2014/main" xmlns="" id="{7C77CAAD-91EB-4676-A633-22880A53EEF1}"/>
              </a:ext>
            </a:extLst>
          </p:cNvPr>
          <p:cNvSpPr>
            <a:spLocks noGrp="1" noChangeArrowheads="1"/>
          </p:cNvSpPr>
          <p:nvPr>
            <p:ph idx="1"/>
          </p:nvPr>
        </p:nvSpPr>
        <p:spPr>
          <a:xfrm>
            <a:off x="835025" y="1241425"/>
            <a:ext cx="6918325" cy="4530725"/>
          </a:xfrm>
        </p:spPr>
        <p:txBody>
          <a:bodyPr/>
          <a:lstStyle/>
          <a:p>
            <a:r>
              <a:rPr lang="en-US" altLang="en-US" dirty="0"/>
              <a:t>General-purpose OS is very large program</a:t>
            </a:r>
          </a:p>
          <a:p>
            <a:r>
              <a:rPr lang="en-US" altLang="en-US" dirty="0"/>
              <a:t>Various ways to structure ones</a:t>
            </a:r>
          </a:p>
          <a:p>
            <a:pPr lvl="1"/>
            <a:r>
              <a:rPr lang="en-US" altLang="en-US" dirty="0"/>
              <a:t>Simple structure – MS-DOS</a:t>
            </a:r>
          </a:p>
          <a:p>
            <a:pPr lvl="1"/>
            <a:r>
              <a:rPr lang="en-US" altLang="en-US" dirty="0"/>
              <a:t>More complex – UNIX</a:t>
            </a:r>
          </a:p>
          <a:p>
            <a:pPr lvl="1"/>
            <a:r>
              <a:rPr lang="en-US" altLang="en-US" dirty="0"/>
              <a:t>Layered – an abstraction</a:t>
            </a:r>
          </a:p>
          <a:p>
            <a:pPr lvl="1"/>
            <a:r>
              <a:rPr lang="en-US" altLang="en-US" dirty="0"/>
              <a:t>Microkernel – Mach</a:t>
            </a:r>
          </a:p>
          <a:p>
            <a:endParaRPr lang="en-US"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Simple Structure</a:t>
            </a:r>
            <a:endParaRPr lang="en-IN" dirty="0"/>
          </a:p>
        </p:txBody>
      </p:sp>
      <p:pic>
        <p:nvPicPr>
          <p:cNvPr id="1026"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39617" y="1290097"/>
            <a:ext cx="4399721" cy="3387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p:cNvSpPr txBox="1"/>
          <p:nvPr/>
        </p:nvSpPr>
        <p:spPr>
          <a:xfrm>
            <a:off x="821635" y="4797287"/>
            <a:ext cx="7712765" cy="646331"/>
          </a:xfrm>
          <a:prstGeom prst="rect">
            <a:avLst/>
          </a:prstGeom>
          <a:noFill/>
        </p:spPr>
        <p:txBody>
          <a:bodyPr wrap="square" rtlCol="0">
            <a:spAutoFit/>
          </a:bodyPr>
          <a:lstStyle/>
          <a:p>
            <a:r>
              <a:rPr lang="en-IN" dirty="0" smtClean="0"/>
              <a:t>- The interfaces and levels of functionality are not well separated.</a:t>
            </a:r>
            <a:endParaRPr lang="en-IN" dirty="0"/>
          </a:p>
        </p:txBody>
      </p:sp>
    </p:spTree>
    <p:extLst>
      <p:ext uri="{BB962C8B-B14F-4D97-AF65-F5344CB8AC3E}">
        <p14:creationId xmlns:p14="http://schemas.microsoft.com/office/powerpoint/2010/main" val="1390509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xmlns="" id="{E377E7B4-9EBE-4C2B-8887-F7A7B2906CE0}"/>
              </a:ext>
            </a:extLst>
          </p:cNvPr>
          <p:cNvSpPr>
            <a:spLocks noGrp="1" noChangeArrowheads="1"/>
          </p:cNvSpPr>
          <p:nvPr>
            <p:ph type="title"/>
          </p:nvPr>
        </p:nvSpPr>
        <p:spPr>
          <a:xfrm>
            <a:off x="869320" y="289485"/>
            <a:ext cx="8137525" cy="457200"/>
          </a:xfrm>
        </p:spPr>
        <p:txBody>
          <a:bodyPr/>
          <a:lstStyle/>
          <a:p>
            <a:pPr eaLnBrk="1" hangingPunct="1"/>
            <a:r>
              <a:rPr lang="en-US" altLang="en-US"/>
              <a:t>Monolithic Structure – Original UNIX</a:t>
            </a:r>
          </a:p>
        </p:txBody>
      </p:sp>
      <p:sp>
        <p:nvSpPr>
          <p:cNvPr id="77827" name="Rectangle 3">
            <a:extLst>
              <a:ext uri="{FF2B5EF4-FFF2-40B4-BE49-F238E27FC236}">
                <a16:creationId xmlns:a16="http://schemas.microsoft.com/office/drawing/2014/main" xmlns="" id="{FC6D798A-4128-40D0-B643-81391EF1733D}"/>
              </a:ext>
            </a:extLst>
          </p:cNvPr>
          <p:cNvSpPr>
            <a:spLocks noGrp="1" noChangeArrowheads="1"/>
          </p:cNvSpPr>
          <p:nvPr>
            <p:ph type="body" idx="1"/>
          </p:nvPr>
        </p:nvSpPr>
        <p:spPr>
          <a:xfrm>
            <a:off x="839788" y="1155700"/>
            <a:ext cx="7743825" cy="4073525"/>
          </a:xfrm>
        </p:spPr>
        <p:txBody>
          <a:bodyPr/>
          <a:lstStyle/>
          <a:p>
            <a:r>
              <a:rPr lang="en-US" altLang="en-US" dirty="0"/>
              <a:t>UNIX – limited by hardware functionality, the original UNIX operating system had limited structuring.  </a:t>
            </a:r>
          </a:p>
          <a:p>
            <a:r>
              <a:rPr lang="en-US" altLang="en-US" dirty="0"/>
              <a:t>The UNIX OS consists of two separable parts</a:t>
            </a:r>
          </a:p>
          <a:p>
            <a:pPr lvl="1"/>
            <a:r>
              <a:rPr lang="en-US" altLang="en-US" dirty="0"/>
              <a:t>Systems programs</a:t>
            </a:r>
          </a:p>
          <a:p>
            <a:pPr lvl="1"/>
            <a:r>
              <a:rPr lang="en-US" altLang="en-US" dirty="0"/>
              <a:t>The kernel</a:t>
            </a:r>
          </a:p>
          <a:p>
            <a:pPr lvl="2"/>
            <a:r>
              <a:rPr lang="en-US" altLang="en-US" dirty="0"/>
              <a:t>Consists of everything below the system-call interface and above the physical hardware</a:t>
            </a:r>
          </a:p>
          <a:p>
            <a:pPr lvl="2"/>
            <a:r>
              <a:rPr lang="en-US" altLang="en-US" dirty="0"/>
              <a:t>Provides the file system, CPU scheduling, memory management, and other operating-system functions; a large number of functions for one level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xmlns="" id="{3CFC2B06-0A35-4F30-AA6D-A9E4B2E7F3AA}"/>
              </a:ext>
            </a:extLst>
          </p:cNvPr>
          <p:cNvSpPr>
            <a:spLocks noGrp="1" noChangeArrowheads="1"/>
          </p:cNvSpPr>
          <p:nvPr>
            <p:ph type="title"/>
          </p:nvPr>
        </p:nvSpPr>
        <p:spPr>
          <a:xfrm>
            <a:off x="863600" y="206375"/>
            <a:ext cx="7693025" cy="576263"/>
          </a:xfrm>
        </p:spPr>
        <p:txBody>
          <a:bodyPr/>
          <a:lstStyle/>
          <a:p>
            <a:pPr eaLnBrk="1" hangingPunct="1"/>
            <a:r>
              <a:rPr lang="en-US" altLang="en-US"/>
              <a:t>Traditional UNIX System Structure</a:t>
            </a:r>
          </a:p>
        </p:txBody>
      </p:sp>
      <p:sp>
        <p:nvSpPr>
          <p:cNvPr id="43011" name="TextBox 1">
            <a:extLst>
              <a:ext uri="{FF2B5EF4-FFF2-40B4-BE49-F238E27FC236}">
                <a16:creationId xmlns:a16="http://schemas.microsoft.com/office/drawing/2014/main" xmlns="" id="{5706A7FC-049C-41F9-8FDB-970715988494}"/>
              </a:ext>
            </a:extLst>
          </p:cNvPr>
          <p:cNvSpPr txBox="1">
            <a:spLocks noChangeArrowheads="1"/>
          </p:cNvSpPr>
          <p:nvPr/>
        </p:nvSpPr>
        <p:spPr bwMode="auto">
          <a:xfrm>
            <a:off x="1316038" y="1096963"/>
            <a:ext cx="68976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r>
              <a:rPr lang="en-US" altLang="en-US" dirty="0">
                <a:latin typeface="+mn-lt"/>
              </a:rPr>
              <a:t>Beyond simple but not fully layered</a:t>
            </a:r>
          </a:p>
        </p:txBody>
      </p:sp>
      <p:pic>
        <p:nvPicPr>
          <p:cNvPr id="79876" name="Picture 2">
            <a:extLst>
              <a:ext uri="{FF2B5EF4-FFF2-40B4-BE49-F238E27FC236}">
                <a16:creationId xmlns:a16="http://schemas.microsoft.com/office/drawing/2014/main" xmlns="" id="{0AF4FCDF-1BC0-40A0-B88F-41654943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9169" y="1718273"/>
            <a:ext cx="6409756" cy="3872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ppt/theme/themeOverride2.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
  <TotalTime>9060</TotalTime>
  <Words>1370</Words>
  <Application>Microsoft Office PowerPoint</Application>
  <PresentationFormat>On-screen Show (4:3)</PresentationFormat>
  <Paragraphs>188</Paragraphs>
  <Slides>29</Slides>
  <Notes>24</Notes>
  <HiddenSlides>1</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os-8</vt:lpstr>
      <vt:lpstr>Chapter 2b:  Operating-System Design and Implementation</vt:lpstr>
      <vt:lpstr>Outline</vt:lpstr>
      <vt:lpstr>Objectives</vt:lpstr>
      <vt:lpstr>Design and Implementation</vt:lpstr>
      <vt:lpstr>Implementation</vt:lpstr>
      <vt:lpstr>Operating System Structure</vt:lpstr>
      <vt:lpstr>Simple Structure</vt:lpstr>
      <vt:lpstr>Monolithic Structure – Original UNIX</vt:lpstr>
      <vt:lpstr>Traditional UNIX System Structure</vt:lpstr>
      <vt:lpstr>Layered Approach</vt:lpstr>
      <vt:lpstr>Linux System Structure</vt:lpstr>
      <vt:lpstr>Microkernels</vt:lpstr>
      <vt:lpstr>Microkernel System Structure </vt:lpstr>
      <vt:lpstr>Modules</vt:lpstr>
      <vt:lpstr>Hybrid Systems</vt:lpstr>
      <vt:lpstr>macOS and iOS Structure</vt:lpstr>
      <vt:lpstr>Darwin</vt:lpstr>
      <vt:lpstr>iOS</vt:lpstr>
      <vt:lpstr>Android</vt:lpstr>
      <vt:lpstr>Android Architecture</vt:lpstr>
      <vt:lpstr>Building and Booting an Operating System</vt:lpstr>
      <vt:lpstr>Building and Booting Linux</vt:lpstr>
      <vt:lpstr>System Boot</vt:lpstr>
      <vt:lpstr>Operating-System Debugging</vt:lpstr>
      <vt:lpstr>Performance Tuning</vt:lpstr>
      <vt:lpstr>Tracing</vt:lpstr>
      <vt:lpstr>BCC</vt:lpstr>
      <vt:lpstr>Linux bcc/BPF Tracing Tools</vt:lpstr>
      <vt:lpstr>End of Chapter 2b</vt:lpstr>
    </vt:vector>
  </TitlesOfParts>
  <Company>Lucent Technologies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Admin</cp:lastModifiedBy>
  <cp:revision>204</cp:revision>
  <cp:lastPrinted>2001-06-14T13:58:17Z</cp:lastPrinted>
  <dcterms:created xsi:type="dcterms:W3CDTF">2011-01-13T23:43:38Z</dcterms:created>
  <dcterms:modified xsi:type="dcterms:W3CDTF">2020-07-22T06:15:07Z</dcterms:modified>
</cp:coreProperties>
</file>

<file path=docProps/thumbnail.jpeg>
</file>